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8288000" cy="10287000"/>
  <p:notesSz cx="6858000" cy="9144000"/>
  <p:embeddedFontLs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TT Interphases" panose="020B0604020202020204" charset="0"/>
      <p:regular r:id="rId22"/>
    </p:embeddedFont>
    <p:embeddedFont>
      <p:font typeface="TT Interphases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pantechsolutions.net/wp-content/uploads/2021/09/sar_image_change_detection.jpg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svg"/><Relationship Id="rId7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9883686" TargetMode="External"/><Relationship Id="rId7" Type="http://schemas.openxmlformats.org/officeDocument/2006/relationships/hyperlink" Target="https://www.youtube.com/watch?v=TrdevFK_am4" TargetMode="External"/><Relationship Id="rId2" Type="http://schemas.openxmlformats.org/officeDocument/2006/relationships/hyperlink" Target="https://arxiv.org/abs/2103.14030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qUSPbHE3OeU&amp;t=757s" TargetMode="External"/><Relationship Id="rId5" Type="http://schemas.openxmlformats.org/officeDocument/2006/relationships/hyperlink" Target="https://arxiv.org/abs/2010.11929" TargetMode="External"/><Relationship Id="rId4" Type="http://schemas.openxmlformats.org/officeDocument/2006/relationships/hyperlink" Target="https://ieeexplore.ieee.org/abstract/document/845165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abs/2103.14030" TargetMode="Externa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5755741" y="58433"/>
            <a:ext cx="2532259" cy="1325125"/>
          </a:xfrm>
          <a:custGeom>
            <a:avLst/>
            <a:gdLst/>
            <a:ahLst/>
            <a:cxnLst/>
            <a:rect l="l" t="t" r="r" b="b"/>
            <a:pathLst>
              <a:path w="2532259" h="1325125">
                <a:moveTo>
                  <a:pt x="0" y="0"/>
                </a:moveTo>
                <a:lnTo>
                  <a:pt x="2532259" y="0"/>
                </a:lnTo>
                <a:lnTo>
                  <a:pt x="2532259" y="1325125"/>
                </a:lnTo>
                <a:lnTo>
                  <a:pt x="0" y="1325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5882" y="3979668"/>
            <a:ext cx="3555848" cy="4762879"/>
          </a:xfrm>
          <a:custGeom>
            <a:avLst/>
            <a:gdLst/>
            <a:ahLst/>
            <a:cxnLst/>
            <a:rect l="l" t="t" r="r" b="b"/>
            <a:pathLst>
              <a:path w="3555848" h="4762879">
                <a:moveTo>
                  <a:pt x="0" y="0"/>
                </a:moveTo>
                <a:lnTo>
                  <a:pt x="3555849" y="0"/>
                </a:lnTo>
                <a:lnTo>
                  <a:pt x="3555849" y="4762879"/>
                </a:lnTo>
                <a:lnTo>
                  <a:pt x="0" y="4762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151731" y="3979668"/>
            <a:ext cx="3471030" cy="4762879"/>
          </a:xfrm>
          <a:custGeom>
            <a:avLst/>
            <a:gdLst/>
            <a:ahLst/>
            <a:cxnLst/>
            <a:rect l="l" t="t" r="r" b="b"/>
            <a:pathLst>
              <a:path w="3471030" h="4762879">
                <a:moveTo>
                  <a:pt x="0" y="0"/>
                </a:moveTo>
                <a:lnTo>
                  <a:pt x="3471030" y="0"/>
                </a:lnTo>
                <a:lnTo>
                  <a:pt x="3471030" y="4762879"/>
                </a:lnTo>
                <a:lnTo>
                  <a:pt x="0" y="476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39146" y="1583583"/>
            <a:ext cx="14193382" cy="204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58"/>
              </a:lnSpc>
            </a:pPr>
            <a:r>
              <a:rPr lang="en-US" sz="8253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CHANGE DETECTION IN REMOTELY SENSED IMAGES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388687"/>
            <a:ext cx="15668143" cy="29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7"/>
              </a:lnSpc>
            </a:pPr>
            <a:r>
              <a:rPr lang="en-US" sz="1762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pantechsolutions.net/wp-content/uploads/2021/09/sar_image_change_detection.jpg"/>
              </a:rPr>
              <a:t>https://www.pantechsolutions.net/wp-content/uploads/2021/09/sar_image_change_detection.jpg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35837" y="7893553"/>
            <a:ext cx="5891030" cy="848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349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GUIDED BY-</a:t>
            </a:r>
          </a:p>
          <a:p>
            <a:pPr marL="0" lvl="0" indent="0" algn="l">
              <a:lnSpc>
                <a:spcPts val="3289"/>
              </a:lnSpc>
            </a:pPr>
            <a:r>
              <a:rPr lang="en-US" sz="349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PROF BIPLAB BANERJEE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56861" y="7664209"/>
            <a:ext cx="3302439" cy="127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350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PREPARED BY-</a:t>
            </a:r>
          </a:p>
          <a:p>
            <a:pPr algn="l">
              <a:lnSpc>
                <a:spcPts val="3294"/>
              </a:lnSpc>
            </a:pPr>
            <a:r>
              <a:rPr lang="en-US" sz="350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PRIYA DAS</a:t>
            </a:r>
          </a:p>
          <a:p>
            <a:pPr marL="0" lvl="0" indent="0" algn="l">
              <a:lnSpc>
                <a:spcPts val="3294"/>
              </a:lnSpc>
            </a:pPr>
            <a:r>
              <a:rPr lang="en-US" sz="3504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23M0315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70952" y="5009684"/>
            <a:ext cx="8025891" cy="746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4"/>
              </a:lnSpc>
            </a:pPr>
            <a:r>
              <a:rPr lang="en-US" sz="5951">
                <a:solidFill>
                  <a:srgbClr val="D5770E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MTP 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0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2196" y="228600"/>
            <a:ext cx="9100288" cy="9829800"/>
            <a:chOff x="0" y="0"/>
            <a:chExt cx="2396784" cy="25889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6784" cy="2588919"/>
            </a:xfrm>
            <a:custGeom>
              <a:avLst/>
              <a:gdLst/>
              <a:ahLst/>
              <a:cxnLst/>
              <a:rect l="l" t="t" r="r" b="b"/>
              <a:pathLst>
                <a:path w="2396784" h="2588919">
                  <a:moveTo>
                    <a:pt x="25522" y="0"/>
                  </a:moveTo>
                  <a:lnTo>
                    <a:pt x="2371261" y="0"/>
                  </a:lnTo>
                  <a:cubicBezTo>
                    <a:pt x="2385357" y="0"/>
                    <a:pt x="2396784" y="11427"/>
                    <a:pt x="2396784" y="25522"/>
                  </a:cubicBezTo>
                  <a:lnTo>
                    <a:pt x="2396784" y="2563396"/>
                  </a:lnTo>
                  <a:cubicBezTo>
                    <a:pt x="2396784" y="2570165"/>
                    <a:pt x="2394095" y="2576657"/>
                    <a:pt x="2389308" y="2581443"/>
                  </a:cubicBezTo>
                  <a:cubicBezTo>
                    <a:pt x="2384522" y="2586230"/>
                    <a:pt x="2378030" y="2588919"/>
                    <a:pt x="2371261" y="2588919"/>
                  </a:cubicBezTo>
                  <a:lnTo>
                    <a:pt x="25522" y="2588919"/>
                  </a:lnTo>
                  <a:cubicBezTo>
                    <a:pt x="11427" y="2588919"/>
                    <a:pt x="0" y="2577492"/>
                    <a:pt x="0" y="2563396"/>
                  </a:cubicBezTo>
                  <a:lnTo>
                    <a:pt x="0" y="25522"/>
                  </a:lnTo>
                  <a:cubicBezTo>
                    <a:pt x="0" y="11427"/>
                    <a:pt x="11427" y="0"/>
                    <a:pt x="25522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96784" cy="2646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737" y="1849755"/>
            <a:ext cx="6859782" cy="6928364"/>
            <a:chOff x="0" y="0"/>
            <a:chExt cx="9146376" cy="9237819"/>
          </a:xfrm>
        </p:grpSpPr>
        <p:sp>
          <p:nvSpPr>
            <p:cNvPr id="6" name="Freeform 6"/>
            <p:cNvSpPr/>
            <p:nvPr/>
          </p:nvSpPr>
          <p:spPr>
            <a:xfrm>
              <a:off x="12761" y="63633"/>
              <a:ext cx="9120789" cy="9057156"/>
            </a:xfrm>
            <a:custGeom>
              <a:avLst/>
              <a:gdLst/>
              <a:ahLst/>
              <a:cxnLst/>
              <a:rect l="l" t="t" r="r" b="b"/>
              <a:pathLst>
                <a:path w="9120789" h="9057156">
                  <a:moveTo>
                    <a:pt x="0" y="0"/>
                  </a:moveTo>
                  <a:lnTo>
                    <a:pt x="9120789" y="0"/>
                  </a:lnTo>
                  <a:lnTo>
                    <a:pt x="9120789" y="9057156"/>
                  </a:lnTo>
                  <a:lnTo>
                    <a:pt x="0" y="9057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7" name="AutoShape 7"/>
            <p:cNvSpPr/>
            <p:nvPr/>
          </p:nvSpPr>
          <p:spPr>
            <a:xfrm>
              <a:off x="66157" y="1291242"/>
              <a:ext cx="9067393" cy="0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12761" y="1872669"/>
              <a:ext cx="9120789" cy="0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66157" y="3031258"/>
              <a:ext cx="9067393" cy="0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12761" y="3555531"/>
              <a:ext cx="9120789" cy="0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flipV="1">
              <a:off x="12761" y="4077629"/>
              <a:ext cx="9120789" cy="0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12761" y="5209237"/>
              <a:ext cx="9120789" cy="0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flipV="1">
              <a:off x="66157" y="5790664"/>
              <a:ext cx="9067393" cy="0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>
              <a:off x="66157" y="6372092"/>
              <a:ext cx="9067393" cy="0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flipV="1">
              <a:off x="12761" y="7434962"/>
              <a:ext cx="9120789" cy="0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flipV="1">
              <a:off x="66157" y="7945194"/>
              <a:ext cx="9067393" cy="0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12761" y="8459680"/>
              <a:ext cx="9120789" cy="0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1218498" y="85213"/>
              <a:ext cx="0" cy="9120789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620624" y="63633"/>
              <a:ext cx="0" cy="9120789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1811792" y="117030"/>
              <a:ext cx="0" cy="9120789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5190181" y="98306"/>
              <a:ext cx="0" cy="9120789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4062923" y="85213"/>
              <a:ext cx="0" cy="9120789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3469629" y="98306"/>
              <a:ext cx="0" cy="9120789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6248100" y="0"/>
              <a:ext cx="0" cy="9120789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5719140" y="117030"/>
              <a:ext cx="0" cy="9120789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>
              <a:off x="7304162" y="0"/>
              <a:ext cx="0" cy="9120789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7838126" y="0"/>
              <a:ext cx="0" cy="9120789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>
              <a:off x="8465073" y="98306"/>
              <a:ext cx="0" cy="9120789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>
              <a:off x="61" y="621503"/>
              <a:ext cx="9133489" cy="46678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>
              <a:off x="12826" y="2349731"/>
              <a:ext cx="9133489" cy="46678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>
              <a:off x="0" y="4631610"/>
              <a:ext cx="9120789" cy="0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>
              <a:off x="0" y="6919498"/>
              <a:ext cx="9120789" cy="0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3" name="AutoShape 33"/>
          <p:cNvSpPr/>
          <p:nvPr/>
        </p:nvSpPr>
        <p:spPr>
          <a:xfrm flipV="1">
            <a:off x="5673264" y="2038900"/>
            <a:ext cx="0" cy="6840592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flipV="1">
            <a:off x="3980628" y="2126672"/>
            <a:ext cx="0" cy="6840592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flipV="1">
            <a:off x="2335867" y="2082786"/>
            <a:ext cx="0" cy="6840592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8242097" y="2907759"/>
            <a:ext cx="0" cy="6653518"/>
          </a:xfrm>
          <a:prstGeom prst="line">
            <a:avLst/>
          </a:prstGeom>
          <a:ln w="85725" cap="flat">
            <a:solidFill>
              <a:srgbClr val="FF9D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flipV="1">
            <a:off x="2761136" y="1849755"/>
            <a:ext cx="0" cy="6840592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>
            <a:off x="1422584" y="2808449"/>
            <a:ext cx="6819513" cy="6798325"/>
            <a:chOff x="0" y="0"/>
            <a:chExt cx="9092684" cy="9064433"/>
          </a:xfrm>
        </p:grpSpPr>
        <p:sp>
          <p:nvSpPr>
            <p:cNvPr id="39" name="AutoShape 39"/>
            <p:cNvSpPr/>
            <p:nvPr/>
          </p:nvSpPr>
          <p:spPr>
            <a:xfrm>
              <a:off x="2314218" y="102916"/>
              <a:ext cx="0" cy="8858965"/>
            </a:xfrm>
            <a:prstGeom prst="line">
              <a:avLst/>
            </a:prstGeom>
            <a:ln w="114300" cap="flat">
              <a:solidFill>
                <a:srgbClr val="FF9D2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>
              <a:off x="57149" y="102552"/>
              <a:ext cx="9035535" cy="0"/>
            </a:xfrm>
            <a:prstGeom prst="line">
              <a:avLst/>
            </a:prstGeom>
            <a:ln w="114300" cap="flat">
              <a:solidFill>
                <a:srgbClr val="FF9D2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>
              <a:off x="57149" y="2255686"/>
              <a:ext cx="9035535" cy="0"/>
            </a:xfrm>
            <a:prstGeom prst="line">
              <a:avLst/>
            </a:prstGeom>
            <a:ln w="114300" cap="flat">
              <a:solidFill>
                <a:srgbClr val="FF9D2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>
              <a:off x="57149" y="6707996"/>
              <a:ext cx="9035535" cy="0"/>
            </a:xfrm>
            <a:prstGeom prst="line">
              <a:avLst/>
            </a:prstGeom>
            <a:ln w="114300" cap="flat">
              <a:solidFill>
                <a:srgbClr val="FF9D2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>
              <a:off x="57149" y="8961517"/>
              <a:ext cx="9035535" cy="0"/>
            </a:xfrm>
            <a:prstGeom prst="line">
              <a:avLst/>
            </a:prstGeom>
            <a:ln w="114300" cap="flat">
              <a:solidFill>
                <a:srgbClr val="FF9D2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57149" y="4481841"/>
              <a:ext cx="9035535" cy="0"/>
            </a:xfrm>
            <a:prstGeom prst="line">
              <a:avLst/>
            </a:prstGeom>
            <a:ln w="114300" cap="flat">
              <a:solidFill>
                <a:srgbClr val="FF9D2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>
              <a:off x="57149" y="365"/>
              <a:ext cx="57150" cy="8950219"/>
            </a:xfrm>
            <a:prstGeom prst="line">
              <a:avLst/>
            </a:prstGeom>
            <a:ln w="114300" cap="flat">
              <a:solidFill>
                <a:srgbClr val="FF9D2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4509274" y="102916"/>
              <a:ext cx="57150" cy="8961152"/>
            </a:xfrm>
            <a:prstGeom prst="line">
              <a:avLst/>
            </a:prstGeom>
            <a:ln w="114300" cap="flat">
              <a:solidFill>
                <a:srgbClr val="FF9D2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6766123" y="365"/>
              <a:ext cx="0" cy="8961517"/>
            </a:xfrm>
            <a:prstGeom prst="line">
              <a:avLst/>
            </a:prstGeom>
            <a:ln w="114300" cap="flat">
              <a:solidFill>
                <a:srgbClr val="FF9D2B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48" name="Freeform 48"/>
          <p:cNvSpPr/>
          <p:nvPr/>
        </p:nvSpPr>
        <p:spPr>
          <a:xfrm>
            <a:off x="9792059" y="5942587"/>
            <a:ext cx="8255886" cy="1755316"/>
          </a:xfrm>
          <a:custGeom>
            <a:avLst/>
            <a:gdLst/>
            <a:ahLst/>
            <a:cxnLst/>
            <a:rect l="l" t="t" r="r" b="b"/>
            <a:pathLst>
              <a:path w="8255886" h="1755316">
                <a:moveTo>
                  <a:pt x="0" y="0"/>
                </a:moveTo>
                <a:lnTo>
                  <a:pt x="8255886" y="0"/>
                </a:lnTo>
                <a:lnTo>
                  <a:pt x="8255886" y="1755316"/>
                </a:lnTo>
                <a:lnTo>
                  <a:pt x="0" y="1755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22" r="-1328"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875741" y="850659"/>
            <a:ext cx="7913199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40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SHIFTED-WINDOW-MSA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792059" y="1729997"/>
            <a:ext cx="7467241" cy="409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 pixel that was previously at the boundary of a window now gets grouped with some pixels from a neighboring window.</a:t>
            </a:r>
          </a:p>
          <a:p>
            <a:pPr marL="626107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Thus, we get attention across old window boundaries thus introducing global attention.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899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grpSp>
        <p:nvGrpSpPr>
          <p:cNvPr id="51" name="Group 51"/>
          <p:cNvGrpSpPr/>
          <p:nvPr/>
        </p:nvGrpSpPr>
        <p:grpSpPr>
          <a:xfrm>
            <a:off x="15137130" y="4302442"/>
            <a:ext cx="1155382" cy="447675"/>
            <a:chOff x="0" y="0"/>
            <a:chExt cx="1540510" cy="596900"/>
          </a:xfrm>
        </p:grpSpPr>
        <p:sp>
          <p:nvSpPr>
            <p:cNvPr id="52" name="Freeform 52"/>
            <p:cNvSpPr/>
            <p:nvPr/>
          </p:nvSpPr>
          <p:spPr>
            <a:xfrm>
              <a:off x="-25400" y="-26670"/>
              <a:ext cx="1591310" cy="646430"/>
            </a:xfrm>
            <a:custGeom>
              <a:avLst/>
              <a:gdLst/>
              <a:ahLst/>
              <a:cxnLst/>
              <a:rect l="l" t="t" r="r" b="b"/>
              <a:pathLst>
                <a:path w="1591310" h="646430">
                  <a:moveTo>
                    <a:pt x="76200" y="110490"/>
                  </a:moveTo>
                  <a:cubicBezTo>
                    <a:pt x="692150" y="105410"/>
                    <a:pt x="873760" y="83820"/>
                    <a:pt x="1041400" y="78740"/>
                  </a:cubicBezTo>
                  <a:cubicBezTo>
                    <a:pt x="1202690" y="73660"/>
                    <a:pt x="1436370" y="0"/>
                    <a:pt x="1513840" y="77470"/>
                  </a:cubicBezTo>
                  <a:cubicBezTo>
                    <a:pt x="1591310" y="154940"/>
                    <a:pt x="1587500" y="462280"/>
                    <a:pt x="1513840" y="534670"/>
                  </a:cubicBezTo>
                  <a:cubicBezTo>
                    <a:pt x="1447800" y="601980"/>
                    <a:pt x="1270000" y="530860"/>
                    <a:pt x="1127760" y="534670"/>
                  </a:cubicBezTo>
                  <a:cubicBezTo>
                    <a:pt x="948690" y="539750"/>
                    <a:pt x="712470" y="561340"/>
                    <a:pt x="525780" y="567690"/>
                  </a:cubicBezTo>
                  <a:cubicBezTo>
                    <a:pt x="365760" y="572770"/>
                    <a:pt x="151130" y="646430"/>
                    <a:pt x="76200" y="572770"/>
                  </a:cubicBezTo>
                  <a:cubicBezTo>
                    <a:pt x="0" y="496570"/>
                    <a:pt x="76200" y="110490"/>
                    <a:pt x="76200" y="110490"/>
                  </a:cubicBezTo>
                </a:path>
              </a:pathLst>
            </a:custGeom>
            <a:solidFill>
              <a:srgbClr val="FFA0F9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53" name="Group 53"/>
          <p:cNvGrpSpPr/>
          <p:nvPr/>
        </p:nvGrpSpPr>
        <p:grpSpPr>
          <a:xfrm>
            <a:off x="10222230" y="4866322"/>
            <a:ext cx="1964055" cy="583882"/>
            <a:chOff x="0" y="0"/>
            <a:chExt cx="2618740" cy="778510"/>
          </a:xfrm>
        </p:grpSpPr>
        <p:sp>
          <p:nvSpPr>
            <p:cNvPr id="54" name="Freeform 54"/>
            <p:cNvSpPr/>
            <p:nvPr/>
          </p:nvSpPr>
          <p:spPr>
            <a:xfrm>
              <a:off x="50800" y="39370"/>
              <a:ext cx="2519680" cy="706120"/>
            </a:xfrm>
            <a:custGeom>
              <a:avLst/>
              <a:gdLst/>
              <a:ahLst/>
              <a:cxnLst/>
              <a:rect l="l" t="t" r="r" b="b"/>
              <a:pathLst>
                <a:path w="2519680" h="706120">
                  <a:moveTo>
                    <a:pt x="0" y="255270"/>
                  </a:moveTo>
                  <a:cubicBezTo>
                    <a:pt x="504190" y="102870"/>
                    <a:pt x="572770" y="93980"/>
                    <a:pt x="652780" y="85090"/>
                  </a:cubicBezTo>
                  <a:cubicBezTo>
                    <a:pt x="735330" y="77470"/>
                    <a:pt x="803910" y="85090"/>
                    <a:pt x="902970" y="77470"/>
                  </a:cubicBezTo>
                  <a:cubicBezTo>
                    <a:pt x="1051560" y="66040"/>
                    <a:pt x="1257300" y="24130"/>
                    <a:pt x="1451610" y="12700"/>
                  </a:cubicBezTo>
                  <a:cubicBezTo>
                    <a:pt x="1668780" y="0"/>
                    <a:pt x="1978660" y="0"/>
                    <a:pt x="2148840" y="11430"/>
                  </a:cubicBezTo>
                  <a:cubicBezTo>
                    <a:pt x="2247900" y="19050"/>
                    <a:pt x="2316480" y="21590"/>
                    <a:pt x="2381250" y="46990"/>
                  </a:cubicBezTo>
                  <a:cubicBezTo>
                    <a:pt x="2434590" y="66040"/>
                    <a:pt x="2515870" y="93980"/>
                    <a:pt x="2517140" y="133350"/>
                  </a:cubicBezTo>
                  <a:cubicBezTo>
                    <a:pt x="2519680" y="198120"/>
                    <a:pt x="2152650" y="355600"/>
                    <a:pt x="2155190" y="412750"/>
                  </a:cubicBezTo>
                  <a:cubicBezTo>
                    <a:pt x="2156460" y="439420"/>
                    <a:pt x="2245360" y="454660"/>
                    <a:pt x="2240280" y="468630"/>
                  </a:cubicBezTo>
                  <a:cubicBezTo>
                    <a:pt x="2230120" y="505460"/>
                    <a:pt x="1717040" y="454660"/>
                    <a:pt x="1498600" y="469900"/>
                  </a:cubicBezTo>
                  <a:cubicBezTo>
                    <a:pt x="1325880" y="481330"/>
                    <a:pt x="1167130" y="524510"/>
                    <a:pt x="1035050" y="534670"/>
                  </a:cubicBezTo>
                  <a:cubicBezTo>
                    <a:pt x="937260" y="541020"/>
                    <a:pt x="862330" y="529590"/>
                    <a:pt x="779780" y="535940"/>
                  </a:cubicBezTo>
                  <a:cubicBezTo>
                    <a:pt x="699770" y="541020"/>
                    <a:pt x="624840" y="554990"/>
                    <a:pt x="547370" y="570230"/>
                  </a:cubicBezTo>
                  <a:cubicBezTo>
                    <a:pt x="468630" y="585470"/>
                    <a:pt x="379730" y="604520"/>
                    <a:pt x="311150" y="627380"/>
                  </a:cubicBezTo>
                  <a:cubicBezTo>
                    <a:pt x="255270" y="645160"/>
                    <a:pt x="205740" y="706120"/>
                    <a:pt x="162560" y="687070"/>
                  </a:cubicBezTo>
                  <a:cubicBezTo>
                    <a:pt x="90170" y="655320"/>
                    <a:pt x="0" y="255270"/>
                    <a:pt x="0" y="255270"/>
                  </a:cubicBezTo>
                </a:path>
              </a:pathLst>
            </a:custGeom>
            <a:solidFill>
              <a:srgbClr val="FFA0F9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0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5032AB-FDBE-144F-B290-4EB657C4C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088609A-4C42-8D4E-1EB4-8563DBEDFAA1}"/>
              </a:ext>
            </a:extLst>
          </p:cNvPr>
          <p:cNvGrpSpPr/>
          <p:nvPr/>
        </p:nvGrpSpPr>
        <p:grpSpPr>
          <a:xfrm>
            <a:off x="152400" y="342900"/>
            <a:ext cx="8991600" cy="10363200"/>
            <a:chOff x="-24389" y="-57150"/>
            <a:chExt cx="2421173" cy="26460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2A6337A-19EA-9924-C21D-1773BDB9E96F}"/>
                </a:ext>
              </a:extLst>
            </p:cNvPr>
            <p:cNvSpPr/>
            <p:nvPr/>
          </p:nvSpPr>
          <p:spPr>
            <a:xfrm>
              <a:off x="-24389" y="-15126"/>
              <a:ext cx="2259990" cy="2371328"/>
            </a:xfrm>
            <a:custGeom>
              <a:avLst/>
              <a:gdLst/>
              <a:ahLst/>
              <a:cxnLst/>
              <a:rect l="l" t="t" r="r" b="b"/>
              <a:pathLst>
                <a:path w="2396784" h="2588919">
                  <a:moveTo>
                    <a:pt x="25522" y="0"/>
                  </a:moveTo>
                  <a:lnTo>
                    <a:pt x="2371261" y="0"/>
                  </a:lnTo>
                  <a:cubicBezTo>
                    <a:pt x="2385357" y="0"/>
                    <a:pt x="2396784" y="11427"/>
                    <a:pt x="2396784" y="25522"/>
                  </a:cubicBezTo>
                  <a:lnTo>
                    <a:pt x="2396784" y="2563396"/>
                  </a:lnTo>
                  <a:cubicBezTo>
                    <a:pt x="2396784" y="2570165"/>
                    <a:pt x="2394095" y="2576657"/>
                    <a:pt x="2389308" y="2581443"/>
                  </a:cubicBezTo>
                  <a:cubicBezTo>
                    <a:pt x="2384522" y="2586230"/>
                    <a:pt x="2378030" y="2588919"/>
                    <a:pt x="2371261" y="2588919"/>
                  </a:cubicBezTo>
                  <a:lnTo>
                    <a:pt x="25522" y="2588919"/>
                  </a:lnTo>
                  <a:cubicBezTo>
                    <a:pt x="11427" y="2588919"/>
                    <a:pt x="0" y="2577492"/>
                    <a:pt x="0" y="2563396"/>
                  </a:cubicBezTo>
                  <a:lnTo>
                    <a:pt x="0" y="25522"/>
                  </a:lnTo>
                  <a:cubicBezTo>
                    <a:pt x="0" y="11427"/>
                    <a:pt x="11427" y="0"/>
                    <a:pt x="25522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8773022-9CBE-A8CA-75A5-646CB3A58D57}"/>
                </a:ext>
              </a:extLst>
            </p:cNvPr>
            <p:cNvSpPr txBox="1"/>
            <p:nvPr/>
          </p:nvSpPr>
          <p:spPr>
            <a:xfrm>
              <a:off x="0" y="-57150"/>
              <a:ext cx="2396784" cy="2646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03AF958-DD15-00A4-D6DA-9FDB148147A8}"/>
              </a:ext>
            </a:extLst>
          </p:cNvPr>
          <p:cNvGrpSpPr/>
          <p:nvPr/>
        </p:nvGrpSpPr>
        <p:grpSpPr>
          <a:xfrm>
            <a:off x="550737" y="1849755"/>
            <a:ext cx="6859782" cy="6928364"/>
            <a:chOff x="0" y="0"/>
            <a:chExt cx="9146376" cy="923781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6CAA4BE-E5CF-2126-BBE2-14A6BE07C9F7}"/>
                </a:ext>
              </a:extLst>
            </p:cNvPr>
            <p:cNvSpPr/>
            <p:nvPr/>
          </p:nvSpPr>
          <p:spPr>
            <a:xfrm>
              <a:off x="12761" y="63633"/>
              <a:ext cx="9120789" cy="9057156"/>
            </a:xfrm>
            <a:custGeom>
              <a:avLst/>
              <a:gdLst/>
              <a:ahLst/>
              <a:cxnLst/>
              <a:rect l="l" t="t" r="r" b="b"/>
              <a:pathLst>
                <a:path w="9120789" h="9057156">
                  <a:moveTo>
                    <a:pt x="0" y="0"/>
                  </a:moveTo>
                  <a:lnTo>
                    <a:pt x="9120789" y="0"/>
                  </a:lnTo>
                  <a:lnTo>
                    <a:pt x="9120789" y="9057156"/>
                  </a:lnTo>
                  <a:lnTo>
                    <a:pt x="0" y="9057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1441EA97-727B-83A9-AA52-6418D242C346}"/>
                </a:ext>
              </a:extLst>
            </p:cNvPr>
            <p:cNvSpPr/>
            <p:nvPr/>
          </p:nvSpPr>
          <p:spPr>
            <a:xfrm>
              <a:off x="66157" y="1291242"/>
              <a:ext cx="9067393" cy="0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6912EBC8-E3C6-EE25-4A97-E9CB86E0CA41}"/>
                </a:ext>
              </a:extLst>
            </p:cNvPr>
            <p:cNvSpPr/>
            <p:nvPr/>
          </p:nvSpPr>
          <p:spPr>
            <a:xfrm>
              <a:off x="12761" y="1872669"/>
              <a:ext cx="9120789" cy="0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D385DBA5-91E7-BF21-6D93-B268BBC0CF56}"/>
                </a:ext>
              </a:extLst>
            </p:cNvPr>
            <p:cNvSpPr/>
            <p:nvPr/>
          </p:nvSpPr>
          <p:spPr>
            <a:xfrm>
              <a:off x="66157" y="3031258"/>
              <a:ext cx="9067393" cy="0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CBC14734-4EF9-6E5D-9659-EF98D8C10165}"/>
                </a:ext>
              </a:extLst>
            </p:cNvPr>
            <p:cNvSpPr/>
            <p:nvPr/>
          </p:nvSpPr>
          <p:spPr>
            <a:xfrm>
              <a:off x="12761" y="3555531"/>
              <a:ext cx="9120789" cy="0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>
              <a:extLst>
                <a:ext uri="{FF2B5EF4-FFF2-40B4-BE49-F238E27FC236}">
                  <a16:creationId xmlns:a16="http://schemas.microsoft.com/office/drawing/2014/main" id="{B514FC67-D9FC-D204-4925-1504A8D7DACA}"/>
                </a:ext>
              </a:extLst>
            </p:cNvPr>
            <p:cNvSpPr/>
            <p:nvPr/>
          </p:nvSpPr>
          <p:spPr>
            <a:xfrm flipV="1">
              <a:off x="12761" y="4077629"/>
              <a:ext cx="9120789" cy="0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>
              <a:extLst>
                <a:ext uri="{FF2B5EF4-FFF2-40B4-BE49-F238E27FC236}">
                  <a16:creationId xmlns:a16="http://schemas.microsoft.com/office/drawing/2014/main" id="{1A1174F5-1290-8B20-972D-776FD70560A7}"/>
                </a:ext>
              </a:extLst>
            </p:cNvPr>
            <p:cNvSpPr/>
            <p:nvPr/>
          </p:nvSpPr>
          <p:spPr>
            <a:xfrm>
              <a:off x="12761" y="5209237"/>
              <a:ext cx="9120789" cy="0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>
              <a:extLst>
                <a:ext uri="{FF2B5EF4-FFF2-40B4-BE49-F238E27FC236}">
                  <a16:creationId xmlns:a16="http://schemas.microsoft.com/office/drawing/2014/main" id="{C6365608-F21B-3D38-790D-42CF9C8753AB}"/>
                </a:ext>
              </a:extLst>
            </p:cNvPr>
            <p:cNvSpPr/>
            <p:nvPr/>
          </p:nvSpPr>
          <p:spPr>
            <a:xfrm flipV="1">
              <a:off x="66157" y="5790664"/>
              <a:ext cx="9067393" cy="0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>
              <a:extLst>
                <a:ext uri="{FF2B5EF4-FFF2-40B4-BE49-F238E27FC236}">
                  <a16:creationId xmlns:a16="http://schemas.microsoft.com/office/drawing/2014/main" id="{47332062-6FCA-B06B-658B-1CE2E18E6FB0}"/>
                </a:ext>
              </a:extLst>
            </p:cNvPr>
            <p:cNvSpPr/>
            <p:nvPr/>
          </p:nvSpPr>
          <p:spPr>
            <a:xfrm>
              <a:off x="66157" y="6372092"/>
              <a:ext cx="9067393" cy="0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>
              <a:extLst>
                <a:ext uri="{FF2B5EF4-FFF2-40B4-BE49-F238E27FC236}">
                  <a16:creationId xmlns:a16="http://schemas.microsoft.com/office/drawing/2014/main" id="{558487C2-E313-0291-26C0-0DE13CF22E98}"/>
                </a:ext>
              </a:extLst>
            </p:cNvPr>
            <p:cNvSpPr/>
            <p:nvPr/>
          </p:nvSpPr>
          <p:spPr>
            <a:xfrm flipV="1">
              <a:off x="12761" y="7434962"/>
              <a:ext cx="9120789" cy="0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156E8D88-F45C-50ED-C003-A243A211F043}"/>
                </a:ext>
              </a:extLst>
            </p:cNvPr>
            <p:cNvSpPr/>
            <p:nvPr/>
          </p:nvSpPr>
          <p:spPr>
            <a:xfrm flipV="1">
              <a:off x="66157" y="7945194"/>
              <a:ext cx="9067393" cy="0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>
              <a:extLst>
                <a:ext uri="{FF2B5EF4-FFF2-40B4-BE49-F238E27FC236}">
                  <a16:creationId xmlns:a16="http://schemas.microsoft.com/office/drawing/2014/main" id="{C0A92AA2-4027-BC5C-F599-5B6617CE6847}"/>
                </a:ext>
              </a:extLst>
            </p:cNvPr>
            <p:cNvSpPr/>
            <p:nvPr/>
          </p:nvSpPr>
          <p:spPr>
            <a:xfrm>
              <a:off x="12761" y="8459680"/>
              <a:ext cx="9120789" cy="0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>
              <a:extLst>
                <a:ext uri="{FF2B5EF4-FFF2-40B4-BE49-F238E27FC236}">
                  <a16:creationId xmlns:a16="http://schemas.microsoft.com/office/drawing/2014/main" id="{AD4B2800-63E0-4939-07A5-E02690ADDA9C}"/>
                </a:ext>
              </a:extLst>
            </p:cNvPr>
            <p:cNvSpPr/>
            <p:nvPr/>
          </p:nvSpPr>
          <p:spPr>
            <a:xfrm>
              <a:off x="1218498" y="85213"/>
              <a:ext cx="0" cy="9120789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>
              <a:extLst>
                <a:ext uri="{FF2B5EF4-FFF2-40B4-BE49-F238E27FC236}">
                  <a16:creationId xmlns:a16="http://schemas.microsoft.com/office/drawing/2014/main" id="{FC5FDAE2-B415-5D7C-BA2A-1061508ACAF5}"/>
                </a:ext>
              </a:extLst>
            </p:cNvPr>
            <p:cNvSpPr/>
            <p:nvPr/>
          </p:nvSpPr>
          <p:spPr>
            <a:xfrm>
              <a:off x="620624" y="63633"/>
              <a:ext cx="0" cy="9120789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>
              <a:extLst>
                <a:ext uri="{FF2B5EF4-FFF2-40B4-BE49-F238E27FC236}">
                  <a16:creationId xmlns:a16="http://schemas.microsoft.com/office/drawing/2014/main" id="{2E0B920A-BEBD-63D5-BBDA-7A61A1C48DF2}"/>
                </a:ext>
              </a:extLst>
            </p:cNvPr>
            <p:cNvSpPr/>
            <p:nvPr/>
          </p:nvSpPr>
          <p:spPr>
            <a:xfrm>
              <a:off x="1811792" y="117030"/>
              <a:ext cx="0" cy="9120789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>
              <a:extLst>
                <a:ext uri="{FF2B5EF4-FFF2-40B4-BE49-F238E27FC236}">
                  <a16:creationId xmlns:a16="http://schemas.microsoft.com/office/drawing/2014/main" id="{D937D7A4-A2AD-768E-8ECC-90E91D18993D}"/>
                </a:ext>
              </a:extLst>
            </p:cNvPr>
            <p:cNvSpPr/>
            <p:nvPr/>
          </p:nvSpPr>
          <p:spPr>
            <a:xfrm>
              <a:off x="5190181" y="98306"/>
              <a:ext cx="0" cy="9120789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>
              <a:extLst>
                <a:ext uri="{FF2B5EF4-FFF2-40B4-BE49-F238E27FC236}">
                  <a16:creationId xmlns:a16="http://schemas.microsoft.com/office/drawing/2014/main" id="{597DCE81-063E-C6AA-620A-A85AA79E74E3}"/>
                </a:ext>
              </a:extLst>
            </p:cNvPr>
            <p:cNvSpPr/>
            <p:nvPr/>
          </p:nvSpPr>
          <p:spPr>
            <a:xfrm>
              <a:off x="4062923" y="85213"/>
              <a:ext cx="0" cy="9120789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>
              <a:extLst>
                <a:ext uri="{FF2B5EF4-FFF2-40B4-BE49-F238E27FC236}">
                  <a16:creationId xmlns:a16="http://schemas.microsoft.com/office/drawing/2014/main" id="{4E58C066-B607-D03B-831B-DB59D6F657F5}"/>
                </a:ext>
              </a:extLst>
            </p:cNvPr>
            <p:cNvSpPr/>
            <p:nvPr/>
          </p:nvSpPr>
          <p:spPr>
            <a:xfrm>
              <a:off x="3469629" y="98306"/>
              <a:ext cx="0" cy="9120789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>
              <a:extLst>
                <a:ext uri="{FF2B5EF4-FFF2-40B4-BE49-F238E27FC236}">
                  <a16:creationId xmlns:a16="http://schemas.microsoft.com/office/drawing/2014/main" id="{A6338670-3016-8046-F982-B51CD6BB9CB9}"/>
                </a:ext>
              </a:extLst>
            </p:cNvPr>
            <p:cNvSpPr/>
            <p:nvPr/>
          </p:nvSpPr>
          <p:spPr>
            <a:xfrm>
              <a:off x="6248100" y="0"/>
              <a:ext cx="0" cy="9120789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>
              <a:extLst>
                <a:ext uri="{FF2B5EF4-FFF2-40B4-BE49-F238E27FC236}">
                  <a16:creationId xmlns:a16="http://schemas.microsoft.com/office/drawing/2014/main" id="{FB508138-924D-91BB-2098-882DB5FC4190}"/>
                </a:ext>
              </a:extLst>
            </p:cNvPr>
            <p:cNvSpPr/>
            <p:nvPr/>
          </p:nvSpPr>
          <p:spPr>
            <a:xfrm>
              <a:off x="5719140" y="117030"/>
              <a:ext cx="0" cy="9120789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>
              <a:extLst>
                <a:ext uri="{FF2B5EF4-FFF2-40B4-BE49-F238E27FC236}">
                  <a16:creationId xmlns:a16="http://schemas.microsoft.com/office/drawing/2014/main" id="{D41F382C-2A78-387A-75CB-4C9572C1A2B7}"/>
                </a:ext>
              </a:extLst>
            </p:cNvPr>
            <p:cNvSpPr/>
            <p:nvPr/>
          </p:nvSpPr>
          <p:spPr>
            <a:xfrm>
              <a:off x="7304162" y="0"/>
              <a:ext cx="0" cy="9120789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>
              <a:extLst>
                <a:ext uri="{FF2B5EF4-FFF2-40B4-BE49-F238E27FC236}">
                  <a16:creationId xmlns:a16="http://schemas.microsoft.com/office/drawing/2014/main" id="{7D607FD7-4AA0-9BF0-EB86-7F452B923EC3}"/>
                </a:ext>
              </a:extLst>
            </p:cNvPr>
            <p:cNvSpPr/>
            <p:nvPr/>
          </p:nvSpPr>
          <p:spPr>
            <a:xfrm>
              <a:off x="7838126" y="0"/>
              <a:ext cx="0" cy="9120789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>
              <a:extLst>
                <a:ext uri="{FF2B5EF4-FFF2-40B4-BE49-F238E27FC236}">
                  <a16:creationId xmlns:a16="http://schemas.microsoft.com/office/drawing/2014/main" id="{BC629B6D-FA54-0617-EE9F-D070705AB12B}"/>
                </a:ext>
              </a:extLst>
            </p:cNvPr>
            <p:cNvSpPr/>
            <p:nvPr/>
          </p:nvSpPr>
          <p:spPr>
            <a:xfrm>
              <a:off x="8465073" y="98306"/>
              <a:ext cx="0" cy="9120789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>
              <a:extLst>
                <a:ext uri="{FF2B5EF4-FFF2-40B4-BE49-F238E27FC236}">
                  <a16:creationId xmlns:a16="http://schemas.microsoft.com/office/drawing/2014/main" id="{5921C4BC-C025-EC54-B732-22C06692E90E}"/>
                </a:ext>
              </a:extLst>
            </p:cNvPr>
            <p:cNvSpPr/>
            <p:nvPr/>
          </p:nvSpPr>
          <p:spPr>
            <a:xfrm>
              <a:off x="61" y="621503"/>
              <a:ext cx="9133489" cy="46678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>
              <a:extLst>
                <a:ext uri="{FF2B5EF4-FFF2-40B4-BE49-F238E27FC236}">
                  <a16:creationId xmlns:a16="http://schemas.microsoft.com/office/drawing/2014/main" id="{20CF1605-C68B-68C8-046C-5976A3A94FBF}"/>
                </a:ext>
              </a:extLst>
            </p:cNvPr>
            <p:cNvSpPr/>
            <p:nvPr/>
          </p:nvSpPr>
          <p:spPr>
            <a:xfrm>
              <a:off x="12826" y="2349731"/>
              <a:ext cx="9133489" cy="46678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>
              <a:extLst>
                <a:ext uri="{FF2B5EF4-FFF2-40B4-BE49-F238E27FC236}">
                  <a16:creationId xmlns:a16="http://schemas.microsoft.com/office/drawing/2014/main" id="{346428D9-BB23-4AF2-9DFE-7209B92DBA1D}"/>
                </a:ext>
              </a:extLst>
            </p:cNvPr>
            <p:cNvSpPr/>
            <p:nvPr/>
          </p:nvSpPr>
          <p:spPr>
            <a:xfrm>
              <a:off x="0" y="4631610"/>
              <a:ext cx="9120789" cy="0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>
              <a:extLst>
                <a:ext uri="{FF2B5EF4-FFF2-40B4-BE49-F238E27FC236}">
                  <a16:creationId xmlns:a16="http://schemas.microsoft.com/office/drawing/2014/main" id="{B2244E60-D49E-11F3-C4CD-C11F7FBE9764}"/>
                </a:ext>
              </a:extLst>
            </p:cNvPr>
            <p:cNvSpPr/>
            <p:nvPr/>
          </p:nvSpPr>
          <p:spPr>
            <a:xfrm>
              <a:off x="0" y="6919498"/>
              <a:ext cx="9120789" cy="0"/>
            </a:xfrm>
            <a:prstGeom prst="line">
              <a:avLst/>
            </a:prstGeom>
            <a:ln w="23732" cap="flat">
              <a:solidFill>
                <a:srgbClr val="C0C0C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3" name="AutoShape 33">
            <a:extLst>
              <a:ext uri="{FF2B5EF4-FFF2-40B4-BE49-F238E27FC236}">
                <a16:creationId xmlns:a16="http://schemas.microsoft.com/office/drawing/2014/main" id="{DFE24A7C-E0AD-95ED-15CF-79DF1EBE0BEE}"/>
              </a:ext>
            </a:extLst>
          </p:cNvPr>
          <p:cNvSpPr/>
          <p:nvPr/>
        </p:nvSpPr>
        <p:spPr>
          <a:xfrm flipV="1">
            <a:off x="5673264" y="2038900"/>
            <a:ext cx="0" cy="6840592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>
            <a:extLst>
              <a:ext uri="{FF2B5EF4-FFF2-40B4-BE49-F238E27FC236}">
                <a16:creationId xmlns:a16="http://schemas.microsoft.com/office/drawing/2014/main" id="{5F3AF071-CAE8-76F2-EDE3-0724BA1DBDF0}"/>
              </a:ext>
            </a:extLst>
          </p:cNvPr>
          <p:cNvSpPr/>
          <p:nvPr/>
        </p:nvSpPr>
        <p:spPr>
          <a:xfrm flipV="1">
            <a:off x="3980628" y="2126672"/>
            <a:ext cx="0" cy="6840592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>
            <a:extLst>
              <a:ext uri="{FF2B5EF4-FFF2-40B4-BE49-F238E27FC236}">
                <a16:creationId xmlns:a16="http://schemas.microsoft.com/office/drawing/2014/main" id="{5BCBF45C-2A8B-262A-CB1B-A3A3FCA93089}"/>
              </a:ext>
            </a:extLst>
          </p:cNvPr>
          <p:cNvSpPr/>
          <p:nvPr/>
        </p:nvSpPr>
        <p:spPr>
          <a:xfrm flipV="1">
            <a:off x="2335867" y="2082786"/>
            <a:ext cx="0" cy="6840592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>
            <a:extLst>
              <a:ext uri="{FF2B5EF4-FFF2-40B4-BE49-F238E27FC236}">
                <a16:creationId xmlns:a16="http://schemas.microsoft.com/office/drawing/2014/main" id="{73598AD2-45FB-A477-6550-924224D2A1BC}"/>
              </a:ext>
            </a:extLst>
          </p:cNvPr>
          <p:cNvSpPr/>
          <p:nvPr/>
        </p:nvSpPr>
        <p:spPr>
          <a:xfrm>
            <a:off x="8242097" y="2907759"/>
            <a:ext cx="0" cy="6653518"/>
          </a:xfrm>
          <a:prstGeom prst="line">
            <a:avLst/>
          </a:prstGeom>
          <a:ln w="85725" cap="flat">
            <a:solidFill>
              <a:srgbClr val="FF9D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>
            <a:extLst>
              <a:ext uri="{FF2B5EF4-FFF2-40B4-BE49-F238E27FC236}">
                <a16:creationId xmlns:a16="http://schemas.microsoft.com/office/drawing/2014/main" id="{A45B101F-8DBA-1FE9-D411-7E310CF2C9E3}"/>
              </a:ext>
            </a:extLst>
          </p:cNvPr>
          <p:cNvSpPr/>
          <p:nvPr/>
        </p:nvSpPr>
        <p:spPr>
          <a:xfrm flipV="1">
            <a:off x="2761136" y="1849755"/>
            <a:ext cx="0" cy="6840592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38">
            <a:extLst>
              <a:ext uri="{FF2B5EF4-FFF2-40B4-BE49-F238E27FC236}">
                <a16:creationId xmlns:a16="http://schemas.microsoft.com/office/drawing/2014/main" id="{67814A7B-01A5-E57D-BFBB-3E54B7BAAAEF}"/>
              </a:ext>
            </a:extLst>
          </p:cNvPr>
          <p:cNvGrpSpPr/>
          <p:nvPr/>
        </p:nvGrpSpPr>
        <p:grpSpPr>
          <a:xfrm>
            <a:off x="1422584" y="2808449"/>
            <a:ext cx="6819513" cy="6798325"/>
            <a:chOff x="0" y="0"/>
            <a:chExt cx="9092684" cy="9064433"/>
          </a:xfrm>
        </p:grpSpPr>
        <p:sp>
          <p:nvSpPr>
            <p:cNvPr id="39" name="AutoShape 39">
              <a:extLst>
                <a:ext uri="{FF2B5EF4-FFF2-40B4-BE49-F238E27FC236}">
                  <a16:creationId xmlns:a16="http://schemas.microsoft.com/office/drawing/2014/main" id="{235AEA9C-FCC5-B684-DEE5-AB500432328D}"/>
                </a:ext>
              </a:extLst>
            </p:cNvPr>
            <p:cNvSpPr/>
            <p:nvPr/>
          </p:nvSpPr>
          <p:spPr>
            <a:xfrm>
              <a:off x="2314218" y="102916"/>
              <a:ext cx="0" cy="8858965"/>
            </a:xfrm>
            <a:prstGeom prst="line">
              <a:avLst/>
            </a:prstGeom>
            <a:ln w="114300" cap="flat">
              <a:solidFill>
                <a:srgbClr val="FF9D2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>
              <a:extLst>
                <a:ext uri="{FF2B5EF4-FFF2-40B4-BE49-F238E27FC236}">
                  <a16:creationId xmlns:a16="http://schemas.microsoft.com/office/drawing/2014/main" id="{27A128B2-73FB-75AF-9D28-69785CA37D04}"/>
                </a:ext>
              </a:extLst>
            </p:cNvPr>
            <p:cNvSpPr/>
            <p:nvPr/>
          </p:nvSpPr>
          <p:spPr>
            <a:xfrm>
              <a:off x="57149" y="102552"/>
              <a:ext cx="9035535" cy="0"/>
            </a:xfrm>
            <a:prstGeom prst="line">
              <a:avLst/>
            </a:prstGeom>
            <a:ln w="114300" cap="flat">
              <a:solidFill>
                <a:srgbClr val="FF9D2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>
              <a:extLst>
                <a:ext uri="{FF2B5EF4-FFF2-40B4-BE49-F238E27FC236}">
                  <a16:creationId xmlns:a16="http://schemas.microsoft.com/office/drawing/2014/main" id="{5D80767E-A051-3937-DD57-2BA7F6C789E4}"/>
                </a:ext>
              </a:extLst>
            </p:cNvPr>
            <p:cNvSpPr/>
            <p:nvPr/>
          </p:nvSpPr>
          <p:spPr>
            <a:xfrm>
              <a:off x="57149" y="2255686"/>
              <a:ext cx="9035535" cy="0"/>
            </a:xfrm>
            <a:prstGeom prst="line">
              <a:avLst/>
            </a:prstGeom>
            <a:ln w="114300" cap="flat">
              <a:solidFill>
                <a:srgbClr val="FF9D2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>
              <a:extLst>
                <a:ext uri="{FF2B5EF4-FFF2-40B4-BE49-F238E27FC236}">
                  <a16:creationId xmlns:a16="http://schemas.microsoft.com/office/drawing/2014/main" id="{FE923F64-ED06-0EF6-15EA-26719C2A0B3B}"/>
                </a:ext>
              </a:extLst>
            </p:cNvPr>
            <p:cNvSpPr/>
            <p:nvPr/>
          </p:nvSpPr>
          <p:spPr>
            <a:xfrm>
              <a:off x="57149" y="6707996"/>
              <a:ext cx="9035535" cy="0"/>
            </a:xfrm>
            <a:prstGeom prst="line">
              <a:avLst/>
            </a:prstGeom>
            <a:ln w="114300" cap="flat">
              <a:solidFill>
                <a:srgbClr val="FF9D2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>
              <a:extLst>
                <a:ext uri="{FF2B5EF4-FFF2-40B4-BE49-F238E27FC236}">
                  <a16:creationId xmlns:a16="http://schemas.microsoft.com/office/drawing/2014/main" id="{07E3EACE-E979-3C13-30A0-AACD70D6E14C}"/>
                </a:ext>
              </a:extLst>
            </p:cNvPr>
            <p:cNvSpPr/>
            <p:nvPr/>
          </p:nvSpPr>
          <p:spPr>
            <a:xfrm>
              <a:off x="57149" y="8961517"/>
              <a:ext cx="9035535" cy="0"/>
            </a:xfrm>
            <a:prstGeom prst="line">
              <a:avLst/>
            </a:prstGeom>
            <a:ln w="114300" cap="flat">
              <a:solidFill>
                <a:srgbClr val="FF9D2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>
              <a:extLst>
                <a:ext uri="{FF2B5EF4-FFF2-40B4-BE49-F238E27FC236}">
                  <a16:creationId xmlns:a16="http://schemas.microsoft.com/office/drawing/2014/main" id="{1AABF1F9-3CEF-2F39-8DE0-09D628FC6051}"/>
                </a:ext>
              </a:extLst>
            </p:cNvPr>
            <p:cNvSpPr/>
            <p:nvPr/>
          </p:nvSpPr>
          <p:spPr>
            <a:xfrm>
              <a:off x="57149" y="4481841"/>
              <a:ext cx="9035535" cy="0"/>
            </a:xfrm>
            <a:prstGeom prst="line">
              <a:avLst/>
            </a:prstGeom>
            <a:ln w="114300" cap="flat">
              <a:solidFill>
                <a:srgbClr val="FF9D2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>
              <a:extLst>
                <a:ext uri="{FF2B5EF4-FFF2-40B4-BE49-F238E27FC236}">
                  <a16:creationId xmlns:a16="http://schemas.microsoft.com/office/drawing/2014/main" id="{1465FBE7-5227-1A1A-7CD4-BA41872E4C99}"/>
                </a:ext>
              </a:extLst>
            </p:cNvPr>
            <p:cNvSpPr/>
            <p:nvPr/>
          </p:nvSpPr>
          <p:spPr>
            <a:xfrm flipH="1">
              <a:off x="57149" y="365"/>
              <a:ext cx="57150" cy="8950219"/>
            </a:xfrm>
            <a:prstGeom prst="line">
              <a:avLst/>
            </a:prstGeom>
            <a:ln w="114300" cap="flat">
              <a:solidFill>
                <a:srgbClr val="FF9D2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>
              <a:extLst>
                <a:ext uri="{FF2B5EF4-FFF2-40B4-BE49-F238E27FC236}">
                  <a16:creationId xmlns:a16="http://schemas.microsoft.com/office/drawing/2014/main" id="{35BC4DA9-D8C8-EAFE-3F4F-D03ED3439C09}"/>
                </a:ext>
              </a:extLst>
            </p:cNvPr>
            <p:cNvSpPr/>
            <p:nvPr/>
          </p:nvSpPr>
          <p:spPr>
            <a:xfrm>
              <a:off x="4509274" y="102916"/>
              <a:ext cx="57150" cy="8961152"/>
            </a:xfrm>
            <a:prstGeom prst="line">
              <a:avLst/>
            </a:prstGeom>
            <a:ln w="114300" cap="flat">
              <a:solidFill>
                <a:srgbClr val="FF9D2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>
              <a:extLst>
                <a:ext uri="{FF2B5EF4-FFF2-40B4-BE49-F238E27FC236}">
                  <a16:creationId xmlns:a16="http://schemas.microsoft.com/office/drawing/2014/main" id="{2282C574-B4BF-D9CC-9F94-3D342E60A4B8}"/>
                </a:ext>
              </a:extLst>
            </p:cNvPr>
            <p:cNvSpPr/>
            <p:nvPr/>
          </p:nvSpPr>
          <p:spPr>
            <a:xfrm>
              <a:off x="6766123" y="365"/>
              <a:ext cx="0" cy="8961517"/>
            </a:xfrm>
            <a:prstGeom prst="line">
              <a:avLst/>
            </a:prstGeom>
            <a:ln w="114300" cap="flat">
              <a:solidFill>
                <a:srgbClr val="FF9D2B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49" name="TextBox 49">
            <a:extLst>
              <a:ext uri="{FF2B5EF4-FFF2-40B4-BE49-F238E27FC236}">
                <a16:creationId xmlns:a16="http://schemas.microsoft.com/office/drawing/2014/main" id="{F3E6CD32-A254-ACBC-96D0-4B5801FA56F4}"/>
              </a:ext>
            </a:extLst>
          </p:cNvPr>
          <p:cNvSpPr txBox="1"/>
          <p:nvPr/>
        </p:nvSpPr>
        <p:spPr>
          <a:xfrm>
            <a:off x="875741" y="850659"/>
            <a:ext cx="7913199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9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Masked-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T Interphases"/>
                <a:ea typeface="TT Interphases"/>
                <a:cs typeface="TT Interphases"/>
                <a:sym typeface="TT Interphases"/>
              </a:rPr>
              <a:t>MSA</a:t>
            </a:r>
          </a:p>
        </p:txBody>
      </p:sp>
      <p:sp>
        <p:nvSpPr>
          <p:cNvPr id="50" name="TextBox 50">
            <a:extLst>
              <a:ext uri="{FF2B5EF4-FFF2-40B4-BE49-F238E27FC236}">
                <a16:creationId xmlns:a16="http://schemas.microsoft.com/office/drawing/2014/main" id="{45107788-3514-6112-51DB-E3D5756E93D0}"/>
              </a:ext>
            </a:extLst>
          </p:cNvPr>
          <p:cNvSpPr txBox="1"/>
          <p:nvPr/>
        </p:nvSpPr>
        <p:spPr>
          <a:xfrm>
            <a:off x="9792059" y="1729997"/>
            <a:ext cx="7467241" cy="4689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marR="0" lvl="1" indent="-313054" algn="l" defTabSz="914400" rtl="0" eaLnBrk="1" fontAlgn="auto" latinLnBrk="0" hangingPunct="1">
              <a:lnSpc>
                <a:spcPts val="40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3200" dirty="0"/>
              <a:t>The cyclic shift mixes pixels from adjacent windows.</a:t>
            </a:r>
            <a:endParaRPr kumimoji="0" lang="en-US" sz="28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T Interphases"/>
              <a:ea typeface="TT Interphases"/>
              <a:cs typeface="TT Interphases"/>
              <a:sym typeface="TT Interphases"/>
            </a:endParaRPr>
          </a:p>
          <a:p>
            <a:pPr marL="626107" lvl="1" indent="-313054">
              <a:lnSpc>
                <a:spcPts val="4059"/>
              </a:lnSpc>
              <a:buFont typeface="Arial"/>
              <a:buChar char="•"/>
            </a:pPr>
            <a:r>
              <a:rPr lang="en-US" sz="3200" dirty="0"/>
              <a:t>Now some windows contain pixels from two adjacent original windows → enables cross-window interaction.</a:t>
            </a:r>
            <a:endParaRPr lang="en-US" sz="3200" dirty="0">
              <a:sym typeface="TT Interphases"/>
            </a:endParaRPr>
          </a:p>
          <a:p>
            <a:pPr marL="626107" lvl="1" indent="-313054">
              <a:lnSpc>
                <a:spcPts val="4059"/>
              </a:lnSpc>
              <a:buFont typeface="Arial"/>
              <a:buChar char="•"/>
            </a:pPr>
            <a:r>
              <a:rPr lang="en-US" sz="3200" dirty="0"/>
              <a:t>Some pairs of pixels in the shifted window were far apart in the original layout</a:t>
            </a:r>
            <a:r>
              <a:rPr lang="en-US" sz="3200" dirty="0">
                <a:sym typeface="TT Interphases"/>
              </a:rPr>
              <a:t>. </a:t>
            </a:r>
            <a:r>
              <a:rPr lang="en-IN" sz="3200" dirty="0"/>
              <a:t>Those should not attend.</a:t>
            </a:r>
            <a:endParaRPr lang="en-US" sz="3200" dirty="0">
              <a:sym typeface="TT Interphases"/>
            </a:endParaRPr>
          </a:p>
          <a:p>
            <a:pPr marL="0" marR="0" lvl="0" indent="0" algn="l" defTabSz="914400" rtl="0" eaLnBrk="1" fontAlgn="auto" latinLnBrk="0" hangingPunct="1">
              <a:lnSpc>
                <a:spcPts val="40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grpSp>
        <p:nvGrpSpPr>
          <p:cNvPr id="51" name="Group 51">
            <a:extLst>
              <a:ext uri="{FF2B5EF4-FFF2-40B4-BE49-F238E27FC236}">
                <a16:creationId xmlns:a16="http://schemas.microsoft.com/office/drawing/2014/main" id="{E79ACA17-331C-2986-FB1F-7E8D72851FF1}"/>
              </a:ext>
            </a:extLst>
          </p:cNvPr>
          <p:cNvGrpSpPr/>
          <p:nvPr/>
        </p:nvGrpSpPr>
        <p:grpSpPr>
          <a:xfrm>
            <a:off x="11205210" y="1732523"/>
            <a:ext cx="1524000" cy="447675"/>
            <a:chOff x="0" y="0"/>
            <a:chExt cx="1540510" cy="596900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8C62A041-50A1-3597-977B-7431CD0B7A9D}"/>
                </a:ext>
              </a:extLst>
            </p:cNvPr>
            <p:cNvSpPr/>
            <p:nvPr/>
          </p:nvSpPr>
          <p:spPr>
            <a:xfrm>
              <a:off x="-25400" y="-26670"/>
              <a:ext cx="1591310" cy="646430"/>
            </a:xfrm>
            <a:custGeom>
              <a:avLst/>
              <a:gdLst/>
              <a:ahLst/>
              <a:cxnLst/>
              <a:rect l="l" t="t" r="r" b="b"/>
              <a:pathLst>
                <a:path w="1591310" h="646430">
                  <a:moveTo>
                    <a:pt x="76200" y="110490"/>
                  </a:moveTo>
                  <a:cubicBezTo>
                    <a:pt x="692150" y="105410"/>
                    <a:pt x="873760" y="83820"/>
                    <a:pt x="1041400" y="78740"/>
                  </a:cubicBezTo>
                  <a:cubicBezTo>
                    <a:pt x="1202690" y="73660"/>
                    <a:pt x="1436370" y="0"/>
                    <a:pt x="1513840" y="77470"/>
                  </a:cubicBezTo>
                  <a:cubicBezTo>
                    <a:pt x="1591310" y="154940"/>
                    <a:pt x="1587500" y="462280"/>
                    <a:pt x="1513840" y="534670"/>
                  </a:cubicBezTo>
                  <a:cubicBezTo>
                    <a:pt x="1447800" y="601980"/>
                    <a:pt x="1270000" y="530860"/>
                    <a:pt x="1127760" y="534670"/>
                  </a:cubicBezTo>
                  <a:cubicBezTo>
                    <a:pt x="948690" y="539750"/>
                    <a:pt x="712470" y="561340"/>
                    <a:pt x="525780" y="567690"/>
                  </a:cubicBezTo>
                  <a:cubicBezTo>
                    <a:pt x="365760" y="572770"/>
                    <a:pt x="151130" y="646430"/>
                    <a:pt x="76200" y="572770"/>
                  </a:cubicBezTo>
                  <a:cubicBezTo>
                    <a:pt x="0" y="496570"/>
                    <a:pt x="76200" y="110490"/>
                    <a:pt x="76200" y="110490"/>
                  </a:cubicBezTo>
                </a:path>
              </a:pathLst>
            </a:custGeom>
            <a:solidFill>
              <a:srgbClr val="FFA0F9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53" name="Group 53">
            <a:extLst>
              <a:ext uri="{FF2B5EF4-FFF2-40B4-BE49-F238E27FC236}">
                <a16:creationId xmlns:a16="http://schemas.microsoft.com/office/drawing/2014/main" id="{03B92066-6D2F-9DDE-FC2C-F0D8E2B5AC39}"/>
              </a:ext>
            </a:extLst>
          </p:cNvPr>
          <p:cNvGrpSpPr/>
          <p:nvPr/>
        </p:nvGrpSpPr>
        <p:grpSpPr>
          <a:xfrm>
            <a:off x="10222230" y="4866322"/>
            <a:ext cx="1964055" cy="583882"/>
            <a:chOff x="0" y="0"/>
            <a:chExt cx="2618740" cy="778510"/>
          </a:xfrm>
        </p:grpSpPr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id="{1E1F7A74-81E2-BCB9-9636-D31AB49990A0}"/>
                </a:ext>
              </a:extLst>
            </p:cNvPr>
            <p:cNvSpPr/>
            <p:nvPr/>
          </p:nvSpPr>
          <p:spPr>
            <a:xfrm>
              <a:off x="50800" y="39370"/>
              <a:ext cx="2519680" cy="706120"/>
            </a:xfrm>
            <a:custGeom>
              <a:avLst/>
              <a:gdLst/>
              <a:ahLst/>
              <a:cxnLst/>
              <a:rect l="l" t="t" r="r" b="b"/>
              <a:pathLst>
                <a:path w="2519680" h="706120">
                  <a:moveTo>
                    <a:pt x="0" y="255270"/>
                  </a:moveTo>
                  <a:cubicBezTo>
                    <a:pt x="504190" y="102870"/>
                    <a:pt x="572770" y="93980"/>
                    <a:pt x="652780" y="85090"/>
                  </a:cubicBezTo>
                  <a:cubicBezTo>
                    <a:pt x="735330" y="77470"/>
                    <a:pt x="803910" y="85090"/>
                    <a:pt x="902970" y="77470"/>
                  </a:cubicBezTo>
                  <a:cubicBezTo>
                    <a:pt x="1051560" y="66040"/>
                    <a:pt x="1257300" y="24130"/>
                    <a:pt x="1451610" y="12700"/>
                  </a:cubicBezTo>
                  <a:cubicBezTo>
                    <a:pt x="1668780" y="0"/>
                    <a:pt x="1978660" y="0"/>
                    <a:pt x="2148840" y="11430"/>
                  </a:cubicBezTo>
                  <a:cubicBezTo>
                    <a:pt x="2247900" y="19050"/>
                    <a:pt x="2316480" y="21590"/>
                    <a:pt x="2381250" y="46990"/>
                  </a:cubicBezTo>
                  <a:cubicBezTo>
                    <a:pt x="2434590" y="66040"/>
                    <a:pt x="2515870" y="93980"/>
                    <a:pt x="2517140" y="133350"/>
                  </a:cubicBezTo>
                  <a:cubicBezTo>
                    <a:pt x="2519680" y="198120"/>
                    <a:pt x="2152650" y="355600"/>
                    <a:pt x="2155190" y="412750"/>
                  </a:cubicBezTo>
                  <a:cubicBezTo>
                    <a:pt x="2156460" y="439420"/>
                    <a:pt x="2245360" y="454660"/>
                    <a:pt x="2240280" y="468630"/>
                  </a:cubicBezTo>
                  <a:cubicBezTo>
                    <a:pt x="2230120" y="505460"/>
                    <a:pt x="1717040" y="454660"/>
                    <a:pt x="1498600" y="469900"/>
                  </a:cubicBezTo>
                  <a:cubicBezTo>
                    <a:pt x="1325880" y="481330"/>
                    <a:pt x="1167130" y="524510"/>
                    <a:pt x="1035050" y="534670"/>
                  </a:cubicBezTo>
                  <a:cubicBezTo>
                    <a:pt x="937260" y="541020"/>
                    <a:pt x="862330" y="529590"/>
                    <a:pt x="779780" y="535940"/>
                  </a:cubicBezTo>
                  <a:cubicBezTo>
                    <a:pt x="699770" y="541020"/>
                    <a:pt x="624840" y="554990"/>
                    <a:pt x="547370" y="570230"/>
                  </a:cubicBezTo>
                  <a:cubicBezTo>
                    <a:pt x="468630" y="585470"/>
                    <a:pt x="379730" y="604520"/>
                    <a:pt x="311150" y="627380"/>
                  </a:cubicBezTo>
                  <a:cubicBezTo>
                    <a:pt x="255270" y="645160"/>
                    <a:pt x="205740" y="706120"/>
                    <a:pt x="162560" y="687070"/>
                  </a:cubicBezTo>
                  <a:cubicBezTo>
                    <a:pt x="90170" y="655320"/>
                    <a:pt x="0" y="255270"/>
                    <a:pt x="0" y="255270"/>
                  </a:cubicBezTo>
                </a:path>
              </a:pathLst>
            </a:custGeom>
            <a:solidFill>
              <a:srgbClr val="FFA0F9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pic>
        <p:nvPicPr>
          <p:cNvPr id="56" name="図 55">
            <a:extLst>
              <a:ext uri="{FF2B5EF4-FFF2-40B4-BE49-F238E27FC236}">
                <a16:creationId xmlns:a16="http://schemas.microsoft.com/office/drawing/2014/main" id="{974E7C3C-0985-349B-0C43-A68B0969E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248" y="6225112"/>
            <a:ext cx="8312421" cy="295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36350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602" y="517891"/>
            <a:ext cx="1652815" cy="1060568"/>
            <a:chOff x="0" y="0"/>
            <a:chExt cx="2203754" cy="141409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176837" cy="1414091"/>
              <a:chOff x="0" y="0"/>
              <a:chExt cx="429992" cy="27932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29992" cy="279327"/>
              </a:xfrm>
              <a:custGeom>
                <a:avLst/>
                <a:gdLst/>
                <a:ahLst/>
                <a:cxnLst/>
                <a:rect l="l" t="t" r="r" b="b"/>
                <a:pathLst>
                  <a:path w="429992" h="279327">
                    <a:moveTo>
                      <a:pt x="0" y="0"/>
                    </a:moveTo>
                    <a:lnTo>
                      <a:pt x="429992" y="0"/>
                    </a:lnTo>
                    <a:lnTo>
                      <a:pt x="429992" y="279327"/>
                    </a:lnTo>
                    <a:lnTo>
                      <a:pt x="0" y="279327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29992" cy="3364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58079" y="66972"/>
              <a:ext cx="2045675" cy="118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Pre-Change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6602" y="9115508"/>
            <a:ext cx="1652815" cy="1060568"/>
            <a:chOff x="0" y="0"/>
            <a:chExt cx="2203754" cy="141409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176837" cy="1414091"/>
              <a:chOff x="0" y="0"/>
              <a:chExt cx="429992" cy="2793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29992" cy="279327"/>
              </a:xfrm>
              <a:custGeom>
                <a:avLst/>
                <a:gdLst/>
                <a:ahLst/>
                <a:cxnLst/>
                <a:rect l="l" t="t" r="r" b="b"/>
                <a:pathLst>
                  <a:path w="429992" h="279327">
                    <a:moveTo>
                      <a:pt x="0" y="0"/>
                    </a:moveTo>
                    <a:lnTo>
                      <a:pt x="429992" y="0"/>
                    </a:lnTo>
                    <a:lnTo>
                      <a:pt x="429992" y="279327"/>
                    </a:lnTo>
                    <a:lnTo>
                      <a:pt x="0" y="279327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429992" cy="3364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58079" y="66972"/>
              <a:ext cx="2045675" cy="118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Post-Change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19332" y="4916978"/>
            <a:ext cx="5295876" cy="702198"/>
            <a:chOff x="0" y="0"/>
            <a:chExt cx="7061169" cy="93626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799718" cy="891462"/>
              <a:chOff x="0" y="0"/>
              <a:chExt cx="729152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72915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29152" h="812800">
                    <a:moveTo>
                      <a:pt x="364576" y="0"/>
                    </a:moveTo>
                    <a:cubicBezTo>
                      <a:pt x="163226" y="0"/>
                      <a:pt x="0" y="181951"/>
                      <a:pt x="0" y="406400"/>
                    </a:cubicBezTo>
                    <a:cubicBezTo>
                      <a:pt x="0" y="630849"/>
                      <a:pt x="163226" y="812800"/>
                      <a:pt x="364576" y="812800"/>
                    </a:cubicBezTo>
                    <a:cubicBezTo>
                      <a:pt x="565925" y="812800"/>
                      <a:pt x="729152" y="630849"/>
                      <a:pt x="729152" y="406400"/>
                    </a:cubicBezTo>
                    <a:cubicBezTo>
                      <a:pt x="729152" y="181951"/>
                      <a:pt x="565925" y="0"/>
                      <a:pt x="364576" y="0"/>
                    </a:cubicBezTo>
                    <a:close/>
                  </a:path>
                </a:pathLst>
              </a:custGeom>
              <a:solidFill>
                <a:srgbClr val="7C54CE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68358" y="19050"/>
                <a:ext cx="592436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6" name="AutoShape 16"/>
            <p:cNvSpPr/>
            <p:nvPr/>
          </p:nvSpPr>
          <p:spPr>
            <a:xfrm>
              <a:off x="604103" y="828273"/>
              <a:ext cx="6456793" cy="0"/>
            </a:xfrm>
            <a:prstGeom prst="line">
              <a:avLst/>
            </a:prstGeom>
            <a:ln w="36302" cap="flat">
              <a:solidFill>
                <a:srgbClr val="7C54CE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7" name="Group 17"/>
            <p:cNvGrpSpPr/>
            <p:nvPr/>
          </p:nvGrpSpPr>
          <p:grpSpPr>
            <a:xfrm>
              <a:off x="1569136" y="44803"/>
              <a:ext cx="799718" cy="891462"/>
              <a:chOff x="0" y="0"/>
              <a:chExt cx="729152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72915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29152" h="812800">
                    <a:moveTo>
                      <a:pt x="364576" y="0"/>
                    </a:moveTo>
                    <a:cubicBezTo>
                      <a:pt x="163226" y="0"/>
                      <a:pt x="0" y="181951"/>
                      <a:pt x="0" y="406400"/>
                    </a:cubicBezTo>
                    <a:cubicBezTo>
                      <a:pt x="0" y="630849"/>
                      <a:pt x="163226" y="812800"/>
                      <a:pt x="364576" y="812800"/>
                    </a:cubicBezTo>
                    <a:cubicBezTo>
                      <a:pt x="565925" y="812800"/>
                      <a:pt x="729152" y="630849"/>
                      <a:pt x="729152" y="406400"/>
                    </a:cubicBezTo>
                    <a:cubicBezTo>
                      <a:pt x="729152" y="181951"/>
                      <a:pt x="565925" y="0"/>
                      <a:pt x="364576" y="0"/>
                    </a:cubicBezTo>
                    <a:close/>
                  </a:path>
                </a:pathLst>
              </a:custGeom>
              <a:solidFill>
                <a:srgbClr val="86D73A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68358" y="19050"/>
                <a:ext cx="592436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0" name="AutoShape 20"/>
            <p:cNvSpPr/>
            <p:nvPr/>
          </p:nvSpPr>
          <p:spPr>
            <a:xfrm flipV="1">
              <a:off x="2270810" y="590819"/>
              <a:ext cx="4790085" cy="0"/>
            </a:xfrm>
            <a:prstGeom prst="line">
              <a:avLst/>
            </a:prstGeom>
            <a:ln w="36302" cap="flat">
              <a:solidFill>
                <a:srgbClr val="86D73A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1" name="Group 21"/>
            <p:cNvGrpSpPr/>
            <p:nvPr/>
          </p:nvGrpSpPr>
          <p:grpSpPr>
            <a:xfrm>
              <a:off x="3297206" y="0"/>
              <a:ext cx="799718" cy="891462"/>
              <a:chOff x="0" y="0"/>
              <a:chExt cx="729152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72915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29152" h="812800">
                    <a:moveTo>
                      <a:pt x="364576" y="0"/>
                    </a:moveTo>
                    <a:cubicBezTo>
                      <a:pt x="163226" y="0"/>
                      <a:pt x="0" y="181951"/>
                      <a:pt x="0" y="406400"/>
                    </a:cubicBezTo>
                    <a:cubicBezTo>
                      <a:pt x="0" y="630849"/>
                      <a:pt x="163226" y="812800"/>
                      <a:pt x="364576" y="812800"/>
                    </a:cubicBezTo>
                    <a:cubicBezTo>
                      <a:pt x="565925" y="812800"/>
                      <a:pt x="729152" y="630849"/>
                      <a:pt x="729152" y="406400"/>
                    </a:cubicBezTo>
                    <a:cubicBezTo>
                      <a:pt x="729152" y="181951"/>
                      <a:pt x="565925" y="0"/>
                      <a:pt x="364576" y="0"/>
                    </a:cubicBezTo>
                    <a:close/>
                  </a:path>
                </a:pathLst>
              </a:custGeom>
              <a:solidFill>
                <a:srgbClr val="F082E9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68358" y="19050"/>
                <a:ext cx="592436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5265589" y="0"/>
              <a:ext cx="799718" cy="891462"/>
              <a:chOff x="0" y="0"/>
              <a:chExt cx="729152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2915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29152" h="812800">
                    <a:moveTo>
                      <a:pt x="364576" y="0"/>
                    </a:moveTo>
                    <a:cubicBezTo>
                      <a:pt x="163226" y="0"/>
                      <a:pt x="0" y="181951"/>
                      <a:pt x="0" y="406400"/>
                    </a:cubicBezTo>
                    <a:cubicBezTo>
                      <a:pt x="0" y="630849"/>
                      <a:pt x="163226" y="812800"/>
                      <a:pt x="364576" y="812800"/>
                    </a:cubicBezTo>
                    <a:cubicBezTo>
                      <a:pt x="565925" y="812800"/>
                      <a:pt x="729152" y="630849"/>
                      <a:pt x="729152" y="406400"/>
                    </a:cubicBezTo>
                    <a:cubicBezTo>
                      <a:pt x="729152" y="181951"/>
                      <a:pt x="565925" y="0"/>
                      <a:pt x="364576" y="0"/>
                    </a:cubicBezTo>
                    <a:close/>
                  </a:path>
                </a:pathLst>
              </a:custGeom>
              <a:solidFill>
                <a:srgbClr val="2F88C2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68358" y="19050"/>
                <a:ext cx="592436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16248" y="44803"/>
              <a:ext cx="783470" cy="783470"/>
            </a:xfrm>
            <a:custGeom>
              <a:avLst/>
              <a:gdLst/>
              <a:ahLst/>
              <a:cxnLst/>
              <a:rect l="l" t="t" r="r" b="b"/>
              <a:pathLst>
                <a:path w="783470" h="783470">
                  <a:moveTo>
                    <a:pt x="0" y="0"/>
                  </a:moveTo>
                  <a:lnTo>
                    <a:pt x="783470" y="0"/>
                  </a:lnTo>
                  <a:lnTo>
                    <a:pt x="783470" y="783470"/>
                  </a:lnTo>
                  <a:lnTo>
                    <a:pt x="0" y="783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585384" y="107991"/>
              <a:ext cx="783470" cy="783470"/>
            </a:xfrm>
            <a:custGeom>
              <a:avLst/>
              <a:gdLst/>
              <a:ahLst/>
              <a:cxnLst/>
              <a:rect l="l" t="t" r="r" b="b"/>
              <a:pathLst>
                <a:path w="783470" h="783470">
                  <a:moveTo>
                    <a:pt x="0" y="0"/>
                  </a:moveTo>
                  <a:lnTo>
                    <a:pt x="783470" y="0"/>
                  </a:lnTo>
                  <a:lnTo>
                    <a:pt x="783470" y="783471"/>
                  </a:lnTo>
                  <a:lnTo>
                    <a:pt x="0" y="783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3313454" y="44803"/>
              <a:ext cx="783470" cy="783470"/>
            </a:xfrm>
            <a:custGeom>
              <a:avLst/>
              <a:gdLst/>
              <a:ahLst/>
              <a:cxnLst/>
              <a:rect l="l" t="t" r="r" b="b"/>
              <a:pathLst>
                <a:path w="783470" h="783470">
                  <a:moveTo>
                    <a:pt x="0" y="0"/>
                  </a:moveTo>
                  <a:lnTo>
                    <a:pt x="783470" y="0"/>
                  </a:lnTo>
                  <a:lnTo>
                    <a:pt x="783470" y="783470"/>
                  </a:lnTo>
                  <a:lnTo>
                    <a:pt x="0" y="783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5281837" y="27614"/>
              <a:ext cx="783470" cy="783470"/>
            </a:xfrm>
            <a:custGeom>
              <a:avLst/>
              <a:gdLst/>
              <a:ahLst/>
              <a:cxnLst/>
              <a:rect l="l" t="t" r="r" b="b"/>
              <a:pathLst>
                <a:path w="783470" h="783470">
                  <a:moveTo>
                    <a:pt x="0" y="0"/>
                  </a:moveTo>
                  <a:lnTo>
                    <a:pt x="783470" y="0"/>
                  </a:lnTo>
                  <a:lnTo>
                    <a:pt x="783470" y="783470"/>
                  </a:lnTo>
                  <a:lnTo>
                    <a:pt x="0" y="783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AutoShape 31"/>
            <p:cNvSpPr/>
            <p:nvPr/>
          </p:nvSpPr>
          <p:spPr>
            <a:xfrm>
              <a:off x="4081403" y="353365"/>
              <a:ext cx="2979492" cy="0"/>
            </a:xfrm>
            <a:prstGeom prst="line">
              <a:avLst/>
            </a:prstGeom>
            <a:ln w="36302" cap="flat">
              <a:solidFill>
                <a:srgbClr val="FFA0F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V="1">
              <a:off x="5856131" y="107991"/>
              <a:ext cx="1204764" cy="18151"/>
            </a:xfrm>
            <a:prstGeom prst="line">
              <a:avLst/>
            </a:prstGeom>
            <a:ln w="36302" cap="flat">
              <a:solidFill>
                <a:srgbClr val="2F88C2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3" name="Group 33"/>
          <p:cNvGrpSpPr/>
          <p:nvPr/>
        </p:nvGrpSpPr>
        <p:grpSpPr>
          <a:xfrm>
            <a:off x="7978358" y="3995896"/>
            <a:ext cx="257762" cy="2450219"/>
            <a:chOff x="0" y="0"/>
            <a:chExt cx="90284" cy="85822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0284" cy="858220"/>
            </a:xfrm>
            <a:custGeom>
              <a:avLst/>
              <a:gdLst/>
              <a:ahLst/>
              <a:cxnLst/>
              <a:rect l="l" t="t" r="r" b="b"/>
              <a:pathLst>
                <a:path w="90284" h="858220">
                  <a:moveTo>
                    <a:pt x="45142" y="0"/>
                  </a:moveTo>
                  <a:lnTo>
                    <a:pt x="45142" y="0"/>
                  </a:lnTo>
                  <a:cubicBezTo>
                    <a:pt x="70073" y="0"/>
                    <a:pt x="90284" y="20211"/>
                    <a:pt x="90284" y="45142"/>
                  </a:cubicBezTo>
                  <a:lnTo>
                    <a:pt x="90284" y="813078"/>
                  </a:lnTo>
                  <a:cubicBezTo>
                    <a:pt x="90284" y="838009"/>
                    <a:pt x="70073" y="858220"/>
                    <a:pt x="45142" y="858220"/>
                  </a:cubicBezTo>
                  <a:lnTo>
                    <a:pt x="45142" y="858220"/>
                  </a:lnTo>
                  <a:cubicBezTo>
                    <a:pt x="20211" y="858220"/>
                    <a:pt x="0" y="838009"/>
                    <a:pt x="0" y="813078"/>
                  </a:cubicBezTo>
                  <a:lnTo>
                    <a:pt x="0" y="45142"/>
                  </a:lnTo>
                  <a:cubicBezTo>
                    <a:pt x="0" y="20211"/>
                    <a:pt x="20211" y="0"/>
                    <a:pt x="45142" y="0"/>
                  </a:cubicBezTo>
                  <a:close/>
                </a:path>
              </a:pathLst>
            </a:custGeom>
            <a:solidFill>
              <a:srgbClr val="7C54CE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90284" cy="915370"/>
            </a:xfrm>
            <a:prstGeom prst="rect">
              <a:avLst/>
            </a:prstGeom>
          </p:spPr>
          <p:txBody>
            <a:bodyPr lIns="38198" tIns="38198" rIns="38198" bIns="38198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279278" y="4405050"/>
            <a:ext cx="238183" cy="1555717"/>
            <a:chOff x="0" y="0"/>
            <a:chExt cx="83427" cy="54491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3427" cy="544910"/>
            </a:xfrm>
            <a:custGeom>
              <a:avLst/>
              <a:gdLst/>
              <a:ahLst/>
              <a:cxnLst/>
              <a:rect l="l" t="t" r="r" b="b"/>
              <a:pathLst>
                <a:path w="83427" h="544910">
                  <a:moveTo>
                    <a:pt x="41713" y="0"/>
                  </a:moveTo>
                  <a:lnTo>
                    <a:pt x="41713" y="0"/>
                  </a:lnTo>
                  <a:cubicBezTo>
                    <a:pt x="52776" y="0"/>
                    <a:pt x="63386" y="4395"/>
                    <a:pt x="71209" y="12218"/>
                  </a:cubicBezTo>
                  <a:cubicBezTo>
                    <a:pt x="79032" y="20040"/>
                    <a:pt x="83427" y="30650"/>
                    <a:pt x="83427" y="41713"/>
                  </a:cubicBezTo>
                  <a:lnTo>
                    <a:pt x="83427" y="503196"/>
                  </a:lnTo>
                  <a:cubicBezTo>
                    <a:pt x="83427" y="514259"/>
                    <a:pt x="79032" y="524869"/>
                    <a:pt x="71209" y="532692"/>
                  </a:cubicBezTo>
                  <a:cubicBezTo>
                    <a:pt x="63386" y="540515"/>
                    <a:pt x="52776" y="544910"/>
                    <a:pt x="41713" y="544910"/>
                  </a:cubicBezTo>
                  <a:lnTo>
                    <a:pt x="41713" y="544910"/>
                  </a:lnTo>
                  <a:cubicBezTo>
                    <a:pt x="30650" y="544910"/>
                    <a:pt x="20040" y="540515"/>
                    <a:pt x="12218" y="532692"/>
                  </a:cubicBezTo>
                  <a:cubicBezTo>
                    <a:pt x="4395" y="524869"/>
                    <a:pt x="0" y="514259"/>
                    <a:pt x="0" y="503196"/>
                  </a:cubicBezTo>
                  <a:lnTo>
                    <a:pt x="0" y="41713"/>
                  </a:lnTo>
                  <a:cubicBezTo>
                    <a:pt x="0" y="30650"/>
                    <a:pt x="4395" y="20040"/>
                    <a:pt x="12218" y="12218"/>
                  </a:cubicBezTo>
                  <a:cubicBezTo>
                    <a:pt x="20040" y="4395"/>
                    <a:pt x="30650" y="0"/>
                    <a:pt x="41713" y="0"/>
                  </a:cubicBezTo>
                  <a:close/>
                </a:path>
              </a:pathLst>
            </a:custGeom>
            <a:solidFill>
              <a:srgbClr val="86D73A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83427" cy="602060"/>
            </a:xfrm>
            <a:prstGeom prst="rect">
              <a:avLst/>
            </a:prstGeom>
          </p:spPr>
          <p:txBody>
            <a:bodyPr lIns="38198" tIns="38198" rIns="38198" bIns="38198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546501" y="4698340"/>
            <a:ext cx="254187" cy="1079744"/>
            <a:chOff x="0" y="0"/>
            <a:chExt cx="89032" cy="37819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9032" cy="378194"/>
            </a:xfrm>
            <a:custGeom>
              <a:avLst/>
              <a:gdLst/>
              <a:ahLst/>
              <a:cxnLst/>
              <a:rect l="l" t="t" r="r" b="b"/>
              <a:pathLst>
                <a:path w="89032" h="378194">
                  <a:moveTo>
                    <a:pt x="44516" y="0"/>
                  </a:moveTo>
                  <a:lnTo>
                    <a:pt x="44516" y="0"/>
                  </a:lnTo>
                  <a:cubicBezTo>
                    <a:pt x="56322" y="0"/>
                    <a:pt x="67645" y="4690"/>
                    <a:pt x="75994" y="13038"/>
                  </a:cubicBezTo>
                  <a:cubicBezTo>
                    <a:pt x="84342" y="21387"/>
                    <a:pt x="89032" y="32710"/>
                    <a:pt x="89032" y="44516"/>
                  </a:cubicBezTo>
                  <a:lnTo>
                    <a:pt x="89032" y="333678"/>
                  </a:lnTo>
                  <a:cubicBezTo>
                    <a:pt x="89032" y="345484"/>
                    <a:pt x="84342" y="356807"/>
                    <a:pt x="75994" y="365155"/>
                  </a:cubicBezTo>
                  <a:cubicBezTo>
                    <a:pt x="67645" y="373504"/>
                    <a:pt x="56322" y="378194"/>
                    <a:pt x="44516" y="378194"/>
                  </a:cubicBezTo>
                  <a:lnTo>
                    <a:pt x="44516" y="378194"/>
                  </a:lnTo>
                  <a:cubicBezTo>
                    <a:pt x="32710" y="378194"/>
                    <a:pt x="21387" y="373504"/>
                    <a:pt x="13038" y="365155"/>
                  </a:cubicBezTo>
                  <a:cubicBezTo>
                    <a:pt x="4690" y="356807"/>
                    <a:pt x="0" y="345484"/>
                    <a:pt x="0" y="333678"/>
                  </a:cubicBezTo>
                  <a:lnTo>
                    <a:pt x="0" y="44516"/>
                  </a:lnTo>
                  <a:cubicBezTo>
                    <a:pt x="0" y="32710"/>
                    <a:pt x="4690" y="21387"/>
                    <a:pt x="13038" y="13038"/>
                  </a:cubicBezTo>
                  <a:cubicBezTo>
                    <a:pt x="21387" y="4690"/>
                    <a:pt x="32710" y="0"/>
                    <a:pt x="44516" y="0"/>
                  </a:cubicBezTo>
                  <a:close/>
                </a:path>
              </a:pathLst>
            </a:custGeom>
            <a:solidFill>
              <a:srgbClr val="F082E9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57150"/>
              <a:ext cx="89032" cy="435344"/>
            </a:xfrm>
            <a:prstGeom prst="rect">
              <a:avLst/>
            </a:prstGeom>
          </p:spPr>
          <p:txBody>
            <a:bodyPr lIns="38198" tIns="38198" rIns="38198" bIns="38198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845847" y="4840693"/>
            <a:ext cx="257629" cy="770327"/>
            <a:chOff x="0" y="0"/>
            <a:chExt cx="90238" cy="26981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90238" cy="269817"/>
            </a:xfrm>
            <a:custGeom>
              <a:avLst/>
              <a:gdLst/>
              <a:ahLst/>
              <a:cxnLst/>
              <a:rect l="l" t="t" r="r" b="b"/>
              <a:pathLst>
                <a:path w="90238" h="269817">
                  <a:moveTo>
                    <a:pt x="45119" y="0"/>
                  </a:moveTo>
                  <a:lnTo>
                    <a:pt x="45119" y="0"/>
                  </a:lnTo>
                  <a:cubicBezTo>
                    <a:pt x="57085" y="0"/>
                    <a:pt x="68561" y="4754"/>
                    <a:pt x="77023" y="13215"/>
                  </a:cubicBezTo>
                  <a:cubicBezTo>
                    <a:pt x="85484" y="21676"/>
                    <a:pt x="90238" y="33153"/>
                    <a:pt x="90238" y="45119"/>
                  </a:cubicBezTo>
                  <a:lnTo>
                    <a:pt x="90238" y="224698"/>
                  </a:lnTo>
                  <a:cubicBezTo>
                    <a:pt x="90238" y="236664"/>
                    <a:pt x="85484" y="248140"/>
                    <a:pt x="77023" y="256602"/>
                  </a:cubicBezTo>
                  <a:cubicBezTo>
                    <a:pt x="68561" y="265063"/>
                    <a:pt x="57085" y="269817"/>
                    <a:pt x="45119" y="269817"/>
                  </a:cubicBezTo>
                  <a:lnTo>
                    <a:pt x="45119" y="269817"/>
                  </a:lnTo>
                  <a:cubicBezTo>
                    <a:pt x="33153" y="269817"/>
                    <a:pt x="21676" y="265063"/>
                    <a:pt x="13215" y="256602"/>
                  </a:cubicBezTo>
                  <a:cubicBezTo>
                    <a:pt x="4754" y="248140"/>
                    <a:pt x="0" y="236664"/>
                    <a:pt x="0" y="224698"/>
                  </a:cubicBezTo>
                  <a:lnTo>
                    <a:pt x="0" y="45119"/>
                  </a:lnTo>
                  <a:cubicBezTo>
                    <a:pt x="0" y="33153"/>
                    <a:pt x="4754" y="21676"/>
                    <a:pt x="13215" y="13215"/>
                  </a:cubicBezTo>
                  <a:cubicBezTo>
                    <a:pt x="21676" y="4754"/>
                    <a:pt x="33153" y="0"/>
                    <a:pt x="45119" y="0"/>
                  </a:cubicBezTo>
                  <a:close/>
                </a:path>
              </a:pathLst>
            </a:custGeom>
            <a:solidFill>
              <a:srgbClr val="2F88C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57150"/>
              <a:ext cx="90238" cy="326967"/>
            </a:xfrm>
            <a:prstGeom prst="rect">
              <a:avLst/>
            </a:prstGeom>
          </p:spPr>
          <p:txBody>
            <a:bodyPr lIns="38198" tIns="38198" rIns="38198" bIns="38198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346274" y="4698340"/>
            <a:ext cx="1161623" cy="1019184"/>
            <a:chOff x="0" y="0"/>
            <a:chExt cx="305942" cy="26842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05942" cy="268427"/>
            </a:xfrm>
            <a:custGeom>
              <a:avLst/>
              <a:gdLst/>
              <a:ahLst/>
              <a:cxnLst/>
              <a:rect l="l" t="t" r="r" b="b"/>
              <a:pathLst>
                <a:path w="305942" h="268427">
                  <a:moveTo>
                    <a:pt x="0" y="0"/>
                  </a:moveTo>
                  <a:lnTo>
                    <a:pt x="305942" y="0"/>
                  </a:lnTo>
                  <a:lnTo>
                    <a:pt x="305942" y="268427"/>
                  </a:lnTo>
                  <a:lnTo>
                    <a:pt x="0" y="268427"/>
                  </a:lnTo>
                  <a:close/>
                </a:path>
              </a:pathLst>
            </a:custGeom>
            <a:solidFill>
              <a:srgbClr val="6E3F09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305942" cy="31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MLP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BLOCK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2041880" y="1995792"/>
            <a:ext cx="259957" cy="1697933"/>
            <a:chOff x="0" y="0"/>
            <a:chExt cx="83427" cy="54491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3427" cy="544910"/>
            </a:xfrm>
            <a:custGeom>
              <a:avLst/>
              <a:gdLst/>
              <a:ahLst/>
              <a:cxnLst/>
              <a:rect l="l" t="t" r="r" b="b"/>
              <a:pathLst>
                <a:path w="83427" h="544910">
                  <a:moveTo>
                    <a:pt x="41713" y="0"/>
                  </a:moveTo>
                  <a:lnTo>
                    <a:pt x="41713" y="0"/>
                  </a:lnTo>
                  <a:cubicBezTo>
                    <a:pt x="52776" y="0"/>
                    <a:pt x="63386" y="4395"/>
                    <a:pt x="71209" y="12218"/>
                  </a:cubicBezTo>
                  <a:cubicBezTo>
                    <a:pt x="79032" y="20040"/>
                    <a:pt x="83427" y="30650"/>
                    <a:pt x="83427" y="41713"/>
                  </a:cubicBezTo>
                  <a:lnTo>
                    <a:pt x="83427" y="503196"/>
                  </a:lnTo>
                  <a:cubicBezTo>
                    <a:pt x="83427" y="514259"/>
                    <a:pt x="79032" y="524869"/>
                    <a:pt x="71209" y="532692"/>
                  </a:cubicBezTo>
                  <a:cubicBezTo>
                    <a:pt x="63386" y="540515"/>
                    <a:pt x="52776" y="544910"/>
                    <a:pt x="41713" y="544910"/>
                  </a:cubicBezTo>
                  <a:lnTo>
                    <a:pt x="41713" y="544910"/>
                  </a:lnTo>
                  <a:cubicBezTo>
                    <a:pt x="30650" y="544910"/>
                    <a:pt x="20040" y="540515"/>
                    <a:pt x="12218" y="532692"/>
                  </a:cubicBezTo>
                  <a:cubicBezTo>
                    <a:pt x="4395" y="524869"/>
                    <a:pt x="0" y="514259"/>
                    <a:pt x="0" y="503196"/>
                  </a:cubicBezTo>
                  <a:lnTo>
                    <a:pt x="0" y="41713"/>
                  </a:lnTo>
                  <a:cubicBezTo>
                    <a:pt x="0" y="30650"/>
                    <a:pt x="4395" y="20040"/>
                    <a:pt x="12218" y="12218"/>
                  </a:cubicBezTo>
                  <a:cubicBezTo>
                    <a:pt x="20040" y="4395"/>
                    <a:pt x="30650" y="0"/>
                    <a:pt x="41713" y="0"/>
                  </a:cubicBezTo>
                  <a:close/>
                </a:path>
              </a:pathLst>
            </a:custGeom>
            <a:solidFill>
              <a:srgbClr val="FF9D2B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57150"/>
              <a:ext cx="83427" cy="602060"/>
            </a:xfrm>
            <a:prstGeom prst="rect">
              <a:avLst/>
            </a:prstGeom>
          </p:spPr>
          <p:txBody>
            <a:bodyPr lIns="41690" tIns="41690" rIns="41690" bIns="4169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16602" y="8725288"/>
            <a:ext cx="1405462" cy="762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61"/>
              </a:lnSpc>
              <a:spcBef>
                <a:spcPct val="0"/>
              </a:spcBef>
            </a:pPr>
            <a:r>
              <a:rPr lang="en-US" sz="147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H/4 *W/4 *96</a:t>
            </a:r>
          </a:p>
          <a:p>
            <a:pPr marL="0" lvl="0" indent="0" algn="l">
              <a:lnSpc>
                <a:spcPts val="2061"/>
              </a:lnSpc>
              <a:spcBef>
                <a:spcPct val="0"/>
              </a:spcBef>
            </a:pPr>
            <a:endParaRPr lang="en-US" sz="1472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marL="0" lvl="0" indent="0" algn="l">
              <a:lnSpc>
                <a:spcPts val="2061"/>
              </a:lnSpc>
              <a:spcBef>
                <a:spcPct val="0"/>
              </a:spcBef>
            </a:pPr>
            <a:endParaRPr lang="en-US" sz="1472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428847" y="8699441"/>
            <a:ext cx="1545857" cy="762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61"/>
              </a:lnSpc>
              <a:spcBef>
                <a:spcPct val="0"/>
              </a:spcBef>
            </a:pPr>
            <a:r>
              <a:rPr lang="en-US" sz="147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H/8 *W/8 *192</a:t>
            </a:r>
          </a:p>
          <a:p>
            <a:pPr marL="0" lvl="0" indent="0" algn="l">
              <a:lnSpc>
                <a:spcPts val="2061"/>
              </a:lnSpc>
              <a:spcBef>
                <a:spcPct val="0"/>
              </a:spcBef>
            </a:pPr>
            <a:endParaRPr lang="en-US" sz="1472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marL="0" lvl="0" indent="0" algn="l">
              <a:lnSpc>
                <a:spcPts val="2061"/>
              </a:lnSpc>
              <a:spcBef>
                <a:spcPct val="0"/>
              </a:spcBef>
            </a:pPr>
            <a:endParaRPr lang="en-US" sz="1472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2862533" y="8699441"/>
            <a:ext cx="1686252" cy="762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61"/>
              </a:lnSpc>
              <a:spcBef>
                <a:spcPct val="0"/>
              </a:spcBef>
            </a:pPr>
            <a:r>
              <a:rPr lang="en-US" sz="147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H/16 *W/16 *384</a:t>
            </a:r>
          </a:p>
          <a:p>
            <a:pPr marL="0" lvl="0" indent="0" algn="l">
              <a:lnSpc>
                <a:spcPts val="2061"/>
              </a:lnSpc>
              <a:spcBef>
                <a:spcPct val="0"/>
              </a:spcBef>
            </a:pPr>
            <a:endParaRPr lang="en-US" sz="1472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marL="0" lvl="0" indent="0" algn="l">
              <a:lnSpc>
                <a:spcPts val="2061"/>
              </a:lnSpc>
              <a:spcBef>
                <a:spcPct val="0"/>
              </a:spcBef>
            </a:pPr>
            <a:endParaRPr lang="en-US" sz="1472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sp>
        <p:nvSpPr>
          <p:cNvPr id="54" name="AutoShape 54"/>
          <p:cNvSpPr/>
          <p:nvPr/>
        </p:nvSpPr>
        <p:spPr>
          <a:xfrm flipV="1">
            <a:off x="7380093" y="5201955"/>
            <a:ext cx="598264" cy="11954"/>
          </a:xfrm>
          <a:prstGeom prst="line">
            <a:avLst/>
          </a:prstGeom>
          <a:ln w="38100" cap="flat">
            <a:solidFill>
              <a:srgbClr val="5C5959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5" name="Group 55"/>
          <p:cNvGrpSpPr/>
          <p:nvPr/>
        </p:nvGrpSpPr>
        <p:grpSpPr>
          <a:xfrm>
            <a:off x="9752211" y="4557448"/>
            <a:ext cx="1526367" cy="1270735"/>
            <a:chOff x="0" y="0"/>
            <a:chExt cx="402006" cy="334679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402006" cy="334679"/>
            </a:xfrm>
            <a:custGeom>
              <a:avLst/>
              <a:gdLst/>
              <a:ahLst/>
              <a:cxnLst/>
              <a:rect l="l" t="t" r="r" b="b"/>
              <a:pathLst>
                <a:path w="402006" h="334679">
                  <a:moveTo>
                    <a:pt x="0" y="0"/>
                  </a:moveTo>
                  <a:lnTo>
                    <a:pt x="402006" y="0"/>
                  </a:lnTo>
                  <a:lnTo>
                    <a:pt x="402006" y="334679"/>
                  </a:lnTo>
                  <a:lnTo>
                    <a:pt x="0" y="334679"/>
                  </a:lnTo>
                  <a:close/>
                </a:path>
              </a:pathLst>
            </a:custGeom>
            <a:solidFill>
              <a:srgbClr val="6E3F09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47625"/>
              <a:ext cx="402006" cy="382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UPSAMPLE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BLOCK</a:t>
              </a:r>
            </a:p>
          </p:txBody>
        </p:sp>
      </p:grpSp>
      <p:sp>
        <p:nvSpPr>
          <p:cNvPr id="58" name="AutoShape 58"/>
          <p:cNvSpPr/>
          <p:nvPr/>
        </p:nvSpPr>
        <p:spPr>
          <a:xfrm flipV="1">
            <a:off x="9144381" y="5194856"/>
            <a:ext cx="598264" cy="11954"/>
          </a:xfrm>
          <a:prstGeom prst="line">
            <a:avLst/>
          </a:prstGeom>
          <a:ln w="38100" cap="flat">
            <a:solidFill>
              <a:srgbClr val="5C5959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9" name="Group 59"/>
          <p:cNvGrpSpPr/>
          <p:nvPr/>
        </p:nvGrpSpPr>
        <p:grpSpPr>
          <a:xfrm>
            <a:off x="11796530" y="4067277"/>
            <a:ext cx="1007760" cy="2450219"/>
            <a:chOff x="0" y="0"/>
            <a:chExt cx="1343680" cy="3266958"/>
          </a:xfrm>
        </p:grpSpPr>
        <p:grpSp>
          <p:nvGrpSpPr>
            <p:cNvPr id="60" name="Group 60"/>
            <p:cNvGrpSpPr/>
            <p:nvPr/>
          </p:nvGrpSpPr>
          <p:grpSpPr>
            <a:xfrm>
              <a:off x="0" y="0"/>
              <a:ext cx="343682" cy="3266958"/>
              <a:chOff x="0" y="0"/>
              <a:chExt cx="90284" cy="85822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90284" cy="858220"/>
              </a:xfrm>
              <a:custGeom>
                <a:avLst/>
                <a:gdLst/>
                <a:ahLst/>
                <a:cxnLst/>
                <a:rect l="l" t="t" r="r" b="b"/>
                <a:pathLst>
                  <a:path w="90284" h="858220">
                    <a:moveTo>
                      <a:pt x="45142" y="0"/>
                    </a:moveTo>
                    <a:lnTo>
                      <a:pt x="45142" y="0"/>
                    </a:lnTo>
                    <a:cubicBezTo>
                      <a:pt x="70073" y="0"/>
                      <a:pt x="90284" y="20211"/>
                      <a:pt x="90284" y="45142"/>
                    </a:cubicBezTo>
                    <a:lnTo>
                      <a:pt x="90284" y="813078"/>
                    </a:lnTo>
                    <a:cubicBezTo>
                      <a:pt x="90284" y="838009"/>
                      <a:pt x="70073" y="858220"/>
                      <a:pt x="45142" y="858220"/>
                    </a:cubicBezTo>
                    <a:lnTo>
                      <a:pt x="45142" y="858220"/>
                    </a:lnTo>
                    <a:cubicBezTo>
                      <a:pt x="20211" y="858220"/>
                      <a:pt x="0" y="838009"/>
                      <a:pt x="0" y="813078"/>
                    </a:cubicBezTo>
                    <a:lnTo>
                      <a:pt x="0" y="45142"/>
                    </a:lnTo>
                    <a:cubicBezTo>
                      <a:pt x="0" y="20211"/>
                      <a:pt x="20211" y="0"/>
                      <a:pt x="45142" y="0"/>
                    </a:cubicBezTo>
                    <a:close/>
                  </a:path>
                </a:pathLst>
              </a:custGeom>
              <a:solidFill>
                <a:srgbClr val="7C54CE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0" y="-57150"/>
                <a:ext cx="90284" cy="915370"/>
              </a:xfrm>
              <a:prstGeom prst="rect">
                <a:avLst/>
              </a:prstGeom>
            </p:spPr>
            <p:txBody>
              <a:bodyPr lIns="38198" tIns="38198" rIns="38198" bIns="38198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343682" y="0"/>
              <a:ext cx="317577" cy="3249396"/>
              <a:chOff x="0" y="0"/>
              <a:chExt cx="83427" cy="853606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3427" cy="853606"/>
              </a:xfrm>
              <a:custGeom>
                <a:avLst/>
                <a:gdLst/>
                <a:ahLst/>
                <a:cxnLst/>
                <a:rect l="l" t="t" r="r" b="b"/>
                <a:pathLst>
                  <a:path w="83427" h="853606">
                    <a:moveTo>
                      <a:pt x="41713" y="0"/>
                    </a:moveTo>
                    <a:lnTo>
                      <a:pt x="41713" y="0"/>
                    </a:lnTo>
                    <a:cubicBezTo>
                      <a:pt x="52776" y="0"/>
                      <a:pt x="63386" y="4395"/>
                      <a:pt x="71209" y="12218"/>
                    </a:cubicBezTo>
                    <a:cubicBezTo>
                      <a:pt x="79032" y="20040"/>
                      <a:pt x="83427" y="30650"/>
                      <a:pt x="83427" y="41713"/>
                    </a:cubicBezTo>
                    <a:lnTo>
                      <a:pt x="83427" y="811893"/>
                    </a:lnTo>
                    <a:cubicBezTo>
                      <a:pt x="83427" y="822956"/>
                      <a:pt x="79032" y="833566"/>
                      <a:pt x="71209" y="841389"/>
                    </a:cubicBezTo>
                    <a:cubicBezTo>
                      <a:pt x="63386" y="849212"/>
                      <a:pt x="52776" y="853606"/>
                      <a:pt x="41713" y="853606"/>
                    </a:cubicBezTo>
                    <a:lnTo>
                      <a:pt x="41713" y="853606"/>
                    </a:lnTo>
                    <a:cubicBezTo>
                      <a:pt x="30650" y="853606"/>
                      <a:pt x="20040" y="849212"/>
                      <a:pt x="12218" y="841389"/>
                    </a:cubicBezTo>
                    <a:cubicBezTo>
                      <a:pt x="4395" y="833566"/>
                      <a:pt x="0" y="822956"/>
                      <a:pt x="0" y="811893"/>
                    </a:cubicBezTo>
                    <a:lnTo>
                      <a:pt x="0" y="41713"/>
                    </a:lnTo>
                    <a:cubicBezTo>
                      <a:pt x="0" y="30650"/>
                      <a:pt x="4395" y="20040"/>
                      <a:pt x="12218" y="12218"/>
                    </a:cubicBezTo>
                    <a:cubicBezTo>
                      <a:pt x="20040" y="4395"/>
                      <a:pt x="30650" y="0"/>
                      <a:pt x="41713" y="0"/>
                    </a:cubicBezTo>
                    <a:close/>
                  </a:path>
                </a:pathLst>
              </a:custGeom>
              <a:solidFill>
                <a:srgbClr val="86D73A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57150"/>
                <a:ext cx="83427" cy="910756"/>
              </a:xfrm>
              <a:prstGeom prst="rect">
                <a:avLst/>
              </a:prstGeom>
            </p:spPr>
            <p:txBody>
              <a:bodyPr lIns="38198" tIns="38198" rIns="38198" bIns="38198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661260" y="0"/>
              <a:ext cx="338915" cy="3249396"/>
              <a:chOff x="0" y="0"/>
              <a:chExt cx="89032" cy="853606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9032" cy="853606"/>
              </a:xfrm>
              <a:custGeom>
                <a:avLst/>
                <a:gdLst/>
                <a:ahLst/>
                <a:cxnLst/>
                <a:rect l="l" t="t" r="r" b="b"/>
                <a:pathLst>
                  <a:path w="89032" h="853606">
                    <a:moveTo>
                      <a:pt x="44516" y="0"/>
                    </a:moveTo>
                    <a:lnTo>
                      <a:pt x="44516" y="0"/>
                    </a:lnTo>
                    <a:cubicBezTo>
                      <a:pt x="56322" y="0"/>
                      <a:pt x="67645" y="4690"/>
                      <a:pt x="75994" y="13038"/>
                    </a:cubicBezTo>
                    <a:cubicBezTo>
                      <a:pt x="84342" y="21387"/>
                      <a:pt x="89032" y="32710"/>
                      <a:pt x="89032" y="44516"/>
                    </a:cubicBezTo>
                    <a:lnTo>
                      <a:pt x="89032" y="809090"/>
                    </a:lnTo>
                    <a:cubicBezTo>
                      <a:pt x="89032" y="820897"/>
                      <a:pt x="84342" y="832220"/>
                      <a:pt x="75994" y="840568"/>
                    </a:cubicBezTo>
                    <a:cubicBezTo>
                      <a:pt x="67645" y="848916"/>
                      <a:pt x="56322" y="853606"/>
                      <a:pt x="44516" y="853606"/>
                    </a:cubicBezTo>
                    <a:lnTo>
                      <a:pt x="44516" y="853606"/>
                    </a:lnTo>
                    <a:cubicBezTo>
                      <a:pt x="32710" y="853606"/>
                      <a:pt x="21387" y="848916"/>
                      <a:pt x="13038" y="840568"/>
                    </a:cubicBezTo>
                    <a:cubicBezTo>
                      <a:pt x="4690" y="832220"/>
                      <a:pt x="0" y="820897"/>
                      <a:pt x="0" y="809090"/>
                    </a:cubicBezTo>
                    <a:lnTo>
                      <a:pt x="0" y="44516"/>
                    </a:lnTo>
                    <a:cubicBezTo>
                      <a:pt x="0" y="32710"/>
                      <a:pt x="4690" y="21387"/>
                      <a:pt x="13038" y="13038"/>
                    </a:cubicBezTo>
                    <a:cubicBezTo>
                      <a:pt x="21387" y="4690"/>
                      <a:pt x="32710" y="0"/>
                      <a:pt x="44516" y="0"/>
                    </a:cubicBezTo>
                    <a:close/>
                  </a:path>
                </a:pathLst>
              </a:custGeom>
              <a:solidFill>
                <a:srgbClr val="F082E9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-57150"/>
                <a:ext cx="89032" cy="910756"/>
              </a:xfrm>
              <a:prstGeom prst="rect">
                <a:avLst/>
              </a:prstGeom>
            </p:spPr>
            <p:txBody>
              <a:bodyPr lIns="38198" tIns="38198" rIns="38198" bIns="38198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1000175" y="0"/>
              <a:ext cx="343505" cy="3249396"/>
              <a:chOff x="0" y="0"/>
              <a:chExt cx="90238" cy="853606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90238" cy="853606"/>
              </a:xfrm>
              <a:custGeom>
                <a:avLst/>
                <a:gdLst/>
                <a:ahLst/>
                <a:cxnLst/>
                <a:rect l="l" t="t" r="r" b="b"/>
                <a:pathLst>
                  <a:path w="90238" h="853606">
                    <a:moveTo>
                      <a:pt x="45119" y="0"/>
                    </a:moveTo>
                    <a:lnTo>
                      <a:pt x="45119" y="0"/>
                    </a:lnTo>
                    <a:cubicBezTo>
                      <a:pt x="57085" y="0"/>
                      <a:pt x="68561" y="4754"/>
                      <a:pt x="77023" y="13215"/>
                    </a:cubicBezTo>
                    <a:cubicBezTo>
                      <a:pt x="85484" y="21676"/>
                      <a:pt x="90238" y="33153"/>
                      <a:pt x="90238" y="45119"/>
                    </a:cubicBezTo>
                    <a:lnTo>
                      <a:pt x="90238" y="808487"/>
                    </a:lnTo>
                    <a:cubicBezTo>
                      <a:pt x="90238" y="820454"/>
                      <a:pt x="85484" y="831930"/>
                      <a:pt x="77023" y="840391"/>
                    </a:cubicBezTo>
                    <a:cubicBezTo>
                      <a:pt x="68561" y="848853"/>
                      <a:pt x="57085" y="853606"/>
                      <a:pt x="45119" y="853606"/>
                    </a:cubicBezTo>
                    <a:lnTo>
                      <a:pt x="45119" y="853606"/>
                    </a:lnTo>
                    <a:cubicBezTo>
                      <a:pt x="33153" y="853606"/>
                      <a:pt x="21676" y="848853"/>
                      <a:pt x="13215" y="840391"/>
                    </a:cubicBezTo>
                    <a:cubicBezTo>
                      <a:pt x="4754" y="831930"/>
                      <a:pt x="0" y="820454"/>
                      <a:pt x="0" y="808487"/>
                    </a:cubicBezTo>
                    <a:lnTo>
                      <a:pt x="0" y="45119"/>
                    </a:lnTo>
                    <a:cubicBezTo>
                      <a:pt x="0" y="33153"/>
                      <a:pt x="4754" y="21676"/>
                      <a:pt x="13215" y="13215"/>
                    </a:cubicBezTo>
                    <a:cubicBezTo>
                      <a:pt x="21676" y="4754"/>
                      <a:pt x="33153" y="0"/>
                      <a:pt x="45119" y="0"/>
                    </a:cubicBezTo>
                    <a:close/>
                  </a:path>
                </a:pathLst>
              </a:custGeom>
              <a:solidFill>
                <a:srgbClr val="2F88C2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-57150"/>
                <a:ext cx="90238" cy="910756"/>
              </a:xfrm>
              <a:prstGeom prst="rect">
                <a:avLst/>
              </a:prstGeom>
            </p:spPr>
            <p:txBody>
              <a:bodyPr lIns="38198" tIns="38198" rIns="38198" bIns="38198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72" name="AutoShape 72"/>
          <p:cNvSpPr/>
          <p:nvPr/>
        </p:nvSpPr>
        <p:spPr>
          <a:xfrm flipV="1">
            <a:off x="11278959" y="5143500"/>
            <a:ext cx="516910" cy="17931"/>
          </a:xfrm>
          <a:prstGeom prst="line">
            <a:avLst/>
          </a:prstGeom>
          <a:ln w="38100" cap="flat">
            <a:solidFill>
              <a:srgbClr val="5C5959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3" name="Group 73"/>
          <p:cNvGrpSpPr/>
          <p:nvPr/>
        </p:nvGrpSpPr>
        <p:grpSpPr>
          <a:xfrm>
            <a:off x="13100212" y="4792898"/>
            <a:ext cx="722941" cy="818122"/>
            <a:chOff x="0" y="0"/>
            <a:chExt cx="190404" cy="215472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90404" cy="215472"/>
            </a:xfrm>
            <a:custGeom>
              <a:avLst/>
              <a:gdLst/>
              <a:ahLst/>
              <a:cxnLst/>
              <a:rect l="l" t="t" r="r" b="b"/>
              <a:pathLst>
                <a:path w="190404" h="215472">
                  <a:moveTo>
                    <a:pt x="0" y="0"/>
                  </a:moveTo>
                  <a:lnTo>
                    <a:pt x="190404" y="0"/>
                  </a:lnTo>
                  <a:lnTo>
                    <a:pt x="190404" y="215472"/>
                  </a:lnTo>
                  <a:lnTo>
                    <a:pt x="0" y="215472"/>
                  </a:lnTo>
                  <a:close/>
                </a:path>
              </a:pathLst>
            </a:custGeom>
            <a:solidFill>
              <a:srgbClr val="6E3F09"/>
            </a:solidFill>
          </p:spPr>
        </p:sp>
        <p:sp>
          <p:nvSpPr>
            <p:cNvPr id="75" name="TextBox 75"/>
            <p:cNvSpPr txBox="1"/>
            <p:nvPr/>
          </p:nvSpPr>
          <p:spPr>
            <a:xfrm>
              <a:off x="0" y="-19050"/>
              <a:ext cx="190404" cy="234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MLP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BLOCK</a:t>
              </a:r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14116291" y="4067277"/>
            <a:ext cx="257762" cy="2450219"/>
            <a:chOff x="0" y="0"/>
            <a:chExt cx="90284" cy="85822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90284" cy="858220"/>
            </a:xfrm>
            <a:custGeom>
              <a:avLst/>
              <a:gdLst/>
              <a:ahLst/>
              <a:cxnLst/>
              <a:rect l="l" t="t" r="r" b="b"/>
              <a:pathLst>
                <a:path w="90284" h="858220">
                  <a:moveTo>
                    <a:pt x="45142" y="0"/>
                  </a:moveTo>
                  <a:lnTo>
                    <a:pt x="45142" y="0"/>
                  </a:lnTo>
                  <a:cubicBezTo>
                    <a:pt x="70073" y="0"/>
                    <a:pt x="90284" y="20211"/>
                    <a:pt x="90284" y="45142"/>
                  </a:cubicBezTo>
                  <a:lnTo>
                    <a:pt x="90284" y="813078"/>
                  </a:lnTo>
                  <a:cubicBezTo>
                    <a:pt x="90284" y="838009"/>
                    <a:pt x="70073" y="858220"/>
                    <a:pt x="45142" y="858220"/>
                  </a:cubicBezTo>
                  <a:lnTo>
                    <a:pt x="45142" y="858220"/>
                  </a:lnTo>
                  <a:cubicBezTo>
                    <a:pt x="20211" y="858220"/>
                    <a:pt x="0" y="838009"/>
                    <a:pt x="0" y="813078"/>
                  </a:cubicBezTo>
                  <a:lnTo>
                    <a:pt x="0" y="45142"/>
                  </a:lnTo>
                  <a:cubicBezTo>
                    <a:pt x="0" y="20211"/>
                    <a:pt x="20211" y="0"/>
                    <a:pt x="45142" y="0"/>
                  </a:cubicBezTo>
                  <a:close/>
                </a:path>
              </a:pathLst>
            </a:custGeom>
            <a:solidFill>
              <a:srgbClr val="FF9D2B"/>
            </a:solidFill>
          </p:spPr>
        </p:sp>
        <p:sp>
          <p:nvSpPr>
            <p:cNvPr id="78" name="TextBox 78"/>
            <p:cNvSpPr txBox="1"/>
            <p:nvPr/>
          </p:nvSpPr>
          <p:spPr>
            <a:xfrm>
              <a:off x="0" y="-57150"/>
              <a:ext cx="90284" cy="915370"/>
            </a:xfrm>
            <a:prstGeom prst="rect">
              <a:avLst/>
            </a:prstGeom>
          </p:spPr>
          <p:txBody>
            <a:bodyPr lIns="38198" tIns="38198" rIns="38198" bIns="38198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9" name="AutoShape 79"/>
          <p:cNvSpPr/>
          <p:nvPr/>
        </p:nvSpPr>
        <p:spPr>
          <a:xfrm>
            <a:off x="12810774" y="5201959"/>
            <a:ext cx="289438" cy="0"/>
          </a:xfrm>
          <a:prstGeom prst="line">
            <a:avLst/>
          </a:prstGeom>
          <a:ln w="38100" cap="flat">
            <a:solidFill>
              <a:srgbClr val="5C5959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0" name="Group 80"/>
          <p:cNvGrpSpPr/>
          <p:nvPr/>
        </p:nvGrpSpPr>
        <p:grpSpPr>
          <a:xfrm>
            <a:off x="14751748" y="4815586"/>
            <a:ext cx="1160799" cy="850332"/>
            <a:chOff x="0" y="0"/>
            <a:chExt cx="305725" cy="223956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305725" cy="223956"/>
            </a:xfrm>
            <a:custGeom>
              <a:avLst/>
              <a:gdLst/>
              <a:ahLst/>
              <a:cxnLst/>
              <a:rect l="l" t="t" r="r" b="b"/>
              <a:pathLst>
                <a:path w="305725" h="223956">
                  <a:moveTo>
                    <a:pt x="0" y="0"/>
                  </a:moveTo>
                  <a:lnTo>
                    <a:pt x="305725" y="0"/>
                  </a:lnTo>
                  <a:lnTo>
                    <a:pt x="305725" y="223956"/>
                  </a:lnTo>
                  <a:lnTo>
                    <a:pt x="0" y="223956"/>
                  </a:lnTo>
                  <a:close/>
                </a:path>
              </a:pathLst>
            </a:custGeom>
            <a:solidFill>
              <a:srgbClr val="6E3F09"/>
            </a:solidFill>
          </p:spPr>
        </p:sp>
        <p:sp>
          <p:nvSpPr>
            <p:cNvPr id="82" name="TextBox 82"/>
            <p:cNvSpPr txBox="1"/>
            <p:nvPr/>
          </p:nvSpPr>
          <p:spPr>
            <a:xfrm>
              <a:off x="0" y="-19050"/>
              <a:ext cx="305725" cy="243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UPSAMPLE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BLOCK</a:t>
              </a:r>
            </a:p>
          </p:txBody>
        </p:sp>
      </p:grpSp>
      <p:sp>
        <p:nvSpPr>
          <p:cNvPr id="83" name="AutoShape 83"/>
          <p:cNvSpPr/>
          <p:nvPr/>
        </p:nvSpPr>
        <p:spPr>
          <a:xfrm>
            <a:off x="13786012" y="5221005"/>
            <a:ext cx="289438" cy="0"/>
          </a:xfrm>
          <a:prstGeom prst="line">
            <a:avLst/>
          </a:prstGeom>
          <a:ln w="38100" cap="flat">
            <a:solidFill>
              <a:srgbClr val="5C59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4" name="AutoShape 84"/>
          <p:cNvSpPr/>
          <p:nvPr/>
        </p:nvSpPr>
        <p:spPr>
          <a:xfrm>
            <a:off x="14418182" y="5245391"/>
            <a:ext cx="289438" cy="0"/>
          </a:xfrm>
          <a:prstGeom prst="line">
            <a:avLst/>
          </a:prstGeom>
          <a:ln w="38100" cap="flat">
            <a:solidFill>
              <a:srgbClr val="5C5959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5" name="Group 85"/>
          <p:cNvGrpSpPr/>
          <p:nvPr/>
        </p:nvGrpSpPr>
        <p:grpSpPr>
          <a:xfrm>
            <a:off x="16303072" y="3273582"/>
            <a:ext cx="257762" cy="3943618"/>
            <a:chOff x="0" y="0"/>
            <a:chExt cx="90284" cy="1381302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90284" cy="1381302"/>
            </a:xfrm>
            <a:custGeom>
              <a:avLst/>
              <a:gdLst/>
              <a:ahLst/>
              <a:cxnLst/>
              <a:rect l="l" t="t" r="r" b="b"/>
              <a:pathLst>
                <a:path w="90284" h="1381302">
                  <a:moveTo>
                    <a:pt x="45142" y="0"/>
                  </a:moveTo>
                  <a:lnTo>
                    <a:pt x="45142" y="0"/>
                  </a:lnTo>
                  <a:cubicBezTo>
                    <a:pt x="70073" y="0"/>
                    <a:pt x="90284" y="20211"/>
                    <a:pt x="90284" y="45142"/>
                  </a:cubicBezTo>
                  <a:lnTo>
                    <a:pt x="90284" y="1336160"/>
                  </a:lnTo>
                  <a:cubicBezTo>
                    <a:pt x="90284" y="1361091"/>
                    <a:pt x="70073" y="1381302"/>
                    <a:pt x="45142" y="1381302"/>
                  </a:cubicBezTo>
                  <a:lnTo>
                    <a:pt x="45142" y="1381302"/>
                  </a:lnTo>
                  <a:cubicBezTo>
                    <a:pt x="20211" y="1381302"/>
                    <a:pt x="0" y="1361091"/>
                    <a:pt x="0" y="1336160"/>
                  </a:cubicBezTo>
                  <a:lnTo>
                    <a:pt x="0" y="45142"/>
                  </a:lnTo>
                  <a:cubicBezTo>
                    <a:pt x="0" y="20211"/>
                    <a:pt x="20211" y="0"/>
                    <a:pt x="45142" y="0"/>
                  </a:cubicBezTo>
                  <a:close/>
                </a:path>
              </a:pathLst>
            </a:custGeom>
            <a:solidFill>
              <a:srgbClr val="FF9D2B"/>
            </a:solidFill>
          </p:spPr>
        </p:sp>
        <p:sp>
          <p:nvSpPr>
            <p:cNvPr id="87" name="TextBox 87"/>
            <p:cNvSpPr txBox="1"/>
            <p:nvPr/>
          </p:nvSpPr>
          <p:spPr>
            <a:xfrm>
              <a:off x="0" y="-57150"/>
              <a:ext cx="90284" cy="1438452"/>
            </a:xfrm>
            <a:prstGeom prst="rect">
              <a:avLst/>
            </a:prstGeom>
          </p:spPr>
          <p:txBody>
            <a:bodyPr lIns="38198" tIns="38198" rIns="38198" bIns="38198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8" name="AutoShape 88"/>
          <p:cNvSpPr/>
          <p:nvPr/>
        </p:nvSpPr>
        <p:spPr>
          <a:xfrm>
            <a:off x="15963091" y="5194863"/>
            <a:ext cx="289438" cy="0"/>
          </a:xfrm>
          <a:prstGeom prst="line">
            <a:avLst/>
          </a:prstGeom>
          <a:ln w="38100" cap="flat">
            <a:solidFill>
              <a:srgbClr val="5C59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9" name="AutoShape 89"/>
          <p:cNvSpPr/>
          <p:nvPr/>
        </p:nvSpPr>
        <p:spPr>
          <a:xfrm>
            <a:off x="16598934" y="5192816"/>
            <a:ext cx="289438" cy="0"/>
          </a:xfrm>
          <a:prstGeom prst="line">
            <a:avLst/>
          </a:prstGeom>
          <a:ln w="38100" cap="flat">
            <a:solidFill>
              <a:srgbClr val="5C5959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0" name="Group 90"/>
          <p:cNvGrpSpPr/>
          <p:nvPr/>
        </p:nvGrpSpPr>
        <p:grpSpPr>
          <a:xfrm>
            <a:off x="17183647" y="2300282"/>
            <a:ext cx="628214" cy="5911519"/>
            <a:chOff x="0" y="0"/>
            <a:chExt cx="220040" cy="2070584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220040" cy="2070584"/>
            </a:xfrm>
            <a:custGeom>
              <a:avLst/>
              <a:gdLst/>
              <a:ahLst/>
              <a:cxnLst/>
              <a:rect l="l" t="t" r="r" b="b"/>
              <a:pathLst>
                <a:path w="220040" h="2070584">
                  <a:moveTo>
                    <a:pt x="110020" y="0"/>
                  </a:moveTo>
                  <a:lnTo>
                    <a:pt x="110020" y="0"/>
                  </a:lnTo>
                  <a:cubicBezTo>
                    <a:pt x="170782" y="0"/>
                    <a:pt x="220040" y="49258"/>
                    <a:pt x="220040" y="110020"/>
                  </a:cubicBezTo>
                  <a:lnTo>
                    <a:pt x="220040" y="1960564"/>
                  </a:lnTo>
                  <a:cubicBezTo>
                    <a:pt x="220040" y="1989743"/>
                    <a:pt x="208448" y="2017727"/>
                    <a:pt x="187816" y="2038360"/>
                  </a:cubicBezTo>
                  <a:cubicBezTo>
                    <a:pt x="167183" y="2058993"/>
                    <a:pt x="139199" y="2070584"/>
                    <a:pt x="110020" y="2070584"/>
                  </a:cubicBezTo>
                  <a:lnTo>
                    <a:pt x="110020" y="2070584"/>
                  </a:lnTo>
                  <a:cubicBezTo>
                    <a:pt x="49258" y="2070584"/>
                    <a:pt x="0" y="2021326"/>
                    <a:pt x="0" y="1960564"/>
                  </a:cubicBezTo>
                  <a:lnTo>
                    <a:pt x="0" y="110020"/>
                  </a:lnTo>
                  <a:cubicBezTo>
                    <a:pt x="0" y="80841"/>
                    <a:pt x="11591" y="52857"/>
                    <a:pt x="32224" y="32224"/>
                  </a:cubicBezTo>
                  <a:cubicBezTo>
                    <a:pt x="52857" y="11591"/>
                    <a:pt x="80841" y="0"/>
                    <a:pt x="110020" y="0"/>
                  </a:cubicBezTo>
                  <a:close/>
                </a:path>
              </a:pathLst>
            </a:custGeom>
            <a:solidFill>
              <a:srgbClr val="FFF72B"/>
            </a:solidFill>
          </p:spPr>
        </p:sp>
        <p:sp>
          <p:nvSpPr>
            <p:cNvPr id="92" name="TextBox 92"/>
            <p:cNvSpPr txBox="1"/>
            <p:nvPr/>
          </p:nvSpPr>
          <p:spPr>
            <a:xfrm>
              <a:off x="0" y="-57150"/>
              <a:ext cx="220040" cy="2127734"/>
            </a:xfrm>
            <a:prstGeom prst="rect">
              <a:avLst/>
            </a:prstGeom>
          </p:spPr>
          <p:txBody>
            <a:bodyPr lIns="38198" tIns="38198" rIns="38198" bIns="38198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3" name="Freeform 93"/>
          <p:cNvSpPr/>
          <p:nvPr/>
        </p:nvSpPr>
        <p:spPr>
          <a:xfrm rot="5400000">
            <a:off x="1289375" y="1816766"/>
            <a:ext cx="632023" cy="563075"/>
          </a:xfrm>
          <a:custGeom>
            <a:avLst/>
            <a:gdLst/>
            <a:ahLst/>
            <a:cxnLst/>
            <a:rect l="l" t="t" r="r" b="b"/>
            <a:pathLst>
              <a:path w="632023" h="563075">
                <a:moveTo>
                  <a:pt x="0" y="0"/>
                </a:moveTo>
                <a:lnTo>
                  <a:pt x="632023" y="0"/>
                </a:lnTo>
                <a:lnTo>
                  <a:pt x="632023" y="563075"/>
                </a:lnTo>
                <a:lnTo>
                  <a:pt x="0" y="5630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4" name="Freeform 94"/>
          <p:cNvSpPr/>
          <p:nvPr/>
        </p:nvSpPr>
        <p:spPr>
          <a:xfrm rot="5400000">
            <a:off x="2621940" y="1816766"/>
            <a:ext cx="632023" cy="563075"/>
          </a:xfrm>
          <a:custGeom>
            <a:avLst/>
            <a:gdLst/>
            <a:ahLst/>
            <a:cxnLst/>
            <a:rect l="l" t="t" r="r" b="b"/>
            <a:pathLst>
              <a:path w="632023" h="563075">
                <a:moveTo>
                  <a:pt x="0" y="0"/>
                </a:moveTo>
                <a:lnTo>
                  <a:pt x="632022" y="0"/>
                </a:lnTo>
                <a:lnTo>
                  <a:pt x="632022" y="563075"/>
                </a:lnTo>
                <a:lnTo>
                  <a:pt x="0" y="5630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5" name="Freeform 95"/>
          <p:cNvSpPr/>
          <p:nvPr/>
        </p:nvSpPr>
        <p:spPr>
          <a:xfrm rot="5400000">
            <a:off x="3951236" y="1816766"/>
            <a:ext cx="632023" cy="563075"/>
          </a:xfrm>
          <a:custGeom>
            <a:avLst/>
            <a:gdLst/>
            <a:ahLst/>
            <a:cxnLst/>
            <a:rect l="l" t="t" r="r" b="b"/>
            <a:pathLst>
              <a:path w="632023" h="563075">
                <a:moveTo>
                  <a:pt x="0" y="0"/>
                </a:moveTo>
                <a:lnTo>
                  <a:pt x="632023" y="0"/>
                </a:lnTo>
                <a:lnTo>
                  <a:pt x="632023" y="563075"/>
                </a:lnTo>
                <a:lnTo>
                  <a:pt x="0" y="5630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6" name="Freeform 96"/>
          <p:cNvSpPr/>
          <p:nvPr/>
        </p:nvSpPr>
        <p:spPr>
          <a:xfrm rot="5400000">
            <a:off x="144520" y="1816766"/>
            <a:ext cx="632023" cy="563075"/>
          </a:xfrm>
          <a:custGeom>
            <a:avLst/>
            <a:gdLst/>
            <a:ahLst/>
            <a:cxnLst/>
            <a:rect l="l" t="t" r="r" b="b"/>
            <a:pathLst>
              <a:path w="632023" h="563075">
                <a:moveTo>
                  <a:pt x="0" y="0"/>
                </a:moveTo>
                <a:lnTo>
                  <a:pt x="632023" y="0"/>
                </a:lnTo>
                <a:lnTo>
                  <a:pt x="632023" y="563075"/>
                </a:lnTo>
                <a:lnTo>
                  <a:pt x="0" y="5630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97" name="Group 97"/>
          <p:cNvGrpSpPr/>
          <p:nvPr/>
        </p:nvGrpSpPr>
        <p:grpSpPr>
          <a:xfrm>
            <a:off x="774613" y="1971484"/>
            <a:ext cx="169065" cy="2538679"/>
            <a:chOff x="0" y="0"/>
            <a:chExt cx="54257" cy="814726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54257" cy="814726"/>
            </a:xfrm>
            <a:custGeom>
              <a:avLst/>
              <a:gdLst/>
              <a:ahLst/>
              <a:cxnLst/>
              <a:rect l="l" t="t" r="r" b="b"/>
              <a:pathLst>
                <a:path w="54257" h="814726">
                  <a:moveTo>
                    <a:pt x="27129" y="0"/>
                  </a:moveTo>
                  <a:lnTo>
                    <a:pt x="27129" y="0"/>
                  </a:lnTo>
                  <a:cubicBezTo>
                    <a:pt x="34324" y="0"/>
                    <a:pt x="41224" y="2858"/>
                    <a:pt x="46311" y="7946"/>
                  </a:cubicBezTo>
                  <a:cubicBezTo>
                    <a:pt x="51399" y="13033"/>
                    <a:pt x="54257" y="19934"/>
                    <a:pt x="54257" y="27129"/>
                  </a:cubicBezTo>
                  <a:lnTo>
                    <a:pt x="54257" y="787598"/>
                  </a:lnTo>
                  <a:cubicBezTo>
                    <a:pt x="54257" y="802580"/>
                    <a:pt x="42111" y="814726"/>
                    <a:pt x="27129" y="814726"/>
                  </a:cubicBezTo>
                  <a:lnTo>
                    <a:pt x="27129" y="814726"/>
                  </a:lnTo>
                  <a:cubicBezTo>
                    <a:pt x="12146" y="814726"/>
                    <a:pt x="0" y="802580"/>
                    <a:pt x="0" y="787598"/>
                  </a:cubicBezTo>
                  <a:lnTo>
                    <a:pt x="0" y="27129"/>
                  </a:lnTo>
                  <a:cubicBezTo>
                    <a:pt x="0" y="12146"/>
                    <a:pt x="12146" y="0"/>
                    <a:pt x="27129" y="0"/>
                  </a:cubicBezTo>
                  <a:close/>
                </a:path>
              </a:pathLst>
            </a:custGeom>
            <a:solidFill>
              <a:srgbClr val="FF9D2B"/>
            </a:solidFill>
          </p:spPr>
        </p:sp>
        <p:sp>
          <p:nvSpPr>
            <p:cNvPr id="99" name="TextBox 99"/>
            <p:cNvSpPr txBox="1"/>
            <p:nvPr/>
          </p:nvSpPr>
          <p:spPr>
            <a:xfrm>
              <a:off x="0" y="-57150"/>
              <a:ext cx="54257" cy="871876"/>
            </a:xfrm>
            <a:prstGeom prst="rect">
              <a:avLst/>
            </a:prstGeom>
          </p:spPr>
          <p:txBody>
            <a:bodyPr lIns="41690" tIns="41690" rIns="41690" bIns="4169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774613" y="5885754"/>
            <a:ext cx="169065" cy="2674205"/>
            <a:chOff x="0" y="0"/>
            <a:chExt cx="54257" cy="858220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54257" cy="858220"/>
            </a:xfrm>
            <a:custGeom>
              <a:avLst/>
              <a:gdLst/>
              <a:ahLst/>
              <a:cxnLst/>
              <a:rect l="l" t="t" r="r" b="b"/>
              <a:pathLst>
                <a:path w="54257" h="858220">
                  <a:moveTo>
                    <a:pt x="27129" y="0"/>
                  </a:moveTo>
                  <a:lnTo>
                    <a:pt x="27129" y="0"/>
                  </a:lnTo>
                  <a:cubicBezTo>
                    <a:pt x="34324" y="0"/>
                    <a:pt x="41224" y="2858"/>
                    <a:pt x="46311" y="7946"/>
                  </a:cubicBezTo>
                  <a:cubicBezTo>
                    <a:pt x="51399" y="13033"/>
                    <a:pt x="54257" y="19934"/>
                    <a:pt x="54257" y="27129"/>
                  </a:cubicBezTo>
                  <a:lnTo>
                    <a:pt x="54257" y="831091"/>
                  </a:lnTo>
                  <a:cubicBezTo>
                    <a:pt x="54257" y="846074"/>
                    <a:pt x="42111" y="858220"/>
                    <a:pt x="27129" y="858220"/>
                  </a:cubicBezTo>
                  <a:lnTo>
                    <a:pt x="27129" y="858220"/>
                  </a:lnTo>
                  <a:cubicBezTo>
                    <a:pt x="12146" y="858220"/>
                    <a:pt x="0" y="846074"/>
                    <a:pt x="0" y="831091"/>
                  </a:cubicBezTo>
                  <a:lnTo>
                    <a:pt x="0" y="27129"/>
                  </a:lnTo>
                  <a:cubicBezTo>
                    <a:pt x="0" y="12146"/>
                    <a:pt x="12146" y="0"/>
                    <a:pt x="27129" y="0"/>
                  </a:cubicBezTo>
                  <a:close/>
                </a:path>
              </a:pathLst>
            </a:custGeom>
            <a:solidFill>
              <a:srgbClr val="FF9D2B"/>
            </a:solidFill>
          </p:spPr>
        </p:sp>
        <p:sp>
          <p:nvSpPr>
            <p:cNvPr id="102" name="TextBox 102"/>
            <p:cNvSpPr txBox="1"/>
            <p:nvPr/>
          </p:nvSpPr>
          <p:spPr>
            <a:xfrm>
              <a:off x="0" y="-57150"/>
              <a:ext cx="54257" cy="915370"/>
            </a:xfrm>
            <a:prstGeom prst="rect">
              <a:avLst/>
            </a:prstGeom>
          </p:spPr>
          <p:txBody>
            <a:bodyPr lIns="41690" tIns="41690" rIns="41690" bIns="4169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3" name="Freeform 103"/>
          <p:cNvSpPr/>
          <p:nvPr/>
        </p:nvSpPr>
        <p:spPr>
          <a:xfrm rot="-5400000" flipV="1">
            <a:off x="1383230" y="8156314"/>
            <a:ext cx="632023" cy="563075"/>
          </a:xfrm>
          <a:custGeom>
            <a:avLst/>
            <a:gdLst/>
            <a:ahLst/>
            <a:cxnLst/>
            <a:rect l="l" t="t" r="r" b="b"/>
            <a:pathLst>
              <a:path w="632023" h="563075">
                <a:moveTo>
                  <a:pt x="0" y="563075"/>
                </a:moveTo>
                <a:lnTo>
                  <a:pt x="632023" y="563075"/>
                </a:lnTo>
                <a:lnTo>
                  <a:pt x="632023" y="0"/>
                </a:lnTo>
                <a:lnTo>
                  <a:pt x="0" y="0"/>
                </a:lnTo>
                <a:lnTo>
                  <a:pt x="0" y="56307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4" name="Freeform 104"/>
          <p:cNvSpPr/>
          <p:nvPr/>
        </p:nvSpPr>
        <p:spPr>
          <a:xfrm rot="-5400000" flipV="1">
            <a:off x="2620460" y="8156314"/>
            <a:ext cx="632023" cy="563075"/>
          </a:xfrm>
          <a:custGeom>
            <a:avLst/>
            <a:gdLst/>
            <a:ahLst/>
            <a:cxnLst/>
            <a:rect l="l" t="t" r="r" b="b"/>
            <a:pathLst>
              <a:path w="632023" h="563075">
                <a:moveTo>
                  <a:pt x="0" y="563075"/>
                </a:moveTo>
                <a:lnTo>
                  <a:pt x="632022" y="563075"/>
                </a:lnTo>
                <a:lnTo>
                  <a:pt x="632022" y="0"/>
                </a:lnTo>
                <a:lnTo>
                  <a:pt x="0" y="0"/>
                </a:lnTo>
                <a:lnTo>
                  <a:pt x="0" y="56307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5" name="Freeform 105"/>
          <p:cNvSpPr/>
          <p:nvPr/>
        </p:nvSpPr>
        <p:spPr>
          <a:xfrm rot="-5400000" flipV="1">
            <a:off x="3951236" y="8156314"/>
            <a:ext cx="632023" cy="563075"/>
          </a:xfrm>
          <a:custGeom>
            <a:avLst/>
            <a:gdLst/>
            <a:ahLst/>
            <a:cxnLst/>
            <a:rect l="l" t="t" r="r" b="b"/>
            <a:pathLst>
              <a:path w="632023" h="563075">
                <a:moveTo>
                  <a:pt x="0" y="563075"/>
                </a:moveTo>
                <a:lnTo>
                  <a:pt x="632023" y="563075"/>
                </a:lnTo>
                <a:lnTo>
                  <a:pt x="632023" y="0"/>
                </a:lnTo>
                <a:lnTo>
                  <a:pt x="0" y="0"/>
                </a:lnTo>
                <a:lnTo>
                  <a:pt x="0" y="56307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6" name="Freeform 106"/>
          <p:cNvSpPr/>
          <p:nvPr/>
        </p:nvSpPr>
        <p:spPr>
          <a:xfrm rot="-5400000" flipV="1">
            <a:off x="144520" y="8156314"/>
            <a:ext cx="632023" cy="563075"/>
          </a:xfrm>
          <a:custGeom>
            <a:avLst/>
            <a:gdLst/>
            <a:ahLst/>
            <a:cxnLst/>
            <a:rect l="l" t="t" r="r" b="b"/>
            <a:pathLst>
              <a:path w="632023" h="563075">
                <a:moveTo>
                  <a:pt x="0" y="563075"/>
                </a:moveTo>
                <a:lnTo>
                  <a:pt x="632023" y="563075"/>
                </a:lnTo>
                <a:lnTo>
                  <a:pt x="632023" y="0"/>
                </a:lnTo>
                <a:lnTo>
                  <a:pt x="0" y="0"/>
                </a:lnTo>
                <a:lnTo>
                  <a:pt x="0" y="56307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07" name="Group 107"/>
          <p:cNvGrpSpPr/>
          <p:nvPr/>
        </p:nvGrpSpPr>
        <p:grpSpPr>
          <a:xfrm>
            <a:off x="2071797" y="6739919"/>
            <a:ext cx="259957" cy="1697933"/>
            <a:chOff x="0" y="0"/>
            <a:chExt cx="83427" cy="544910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83427" cy="544910"/>
            </a:xfrm>
            <a:custGeom>
              <a:avLst/>
              <a:gdLst/>
              <a:ahLst/>
              <a:cxnLst/>
              <a:rect l="l" t="t" r="r" b="b"/>
              <a:pathLst>
                <a:path w="83427" h="544910">
                  <a:moveTo>
                    <a:pt x="41713" y="0"/>
                  </a:moveTo>
                  <a:lnTo>
                    <a:pt x="41713" y="0"/>
                  </a:lnTo>
                  <a:cubicBezTo>
                    <a:pt x="52776" y="0"/>
                    <a:pt x="63386" y="4395"/>
                    <a:pt x="71209" y="12218"/>
                  </a:cubicBezTo>
                  <a:cubicBezTo>
                    <a:pt x="79032" y="20040"/>
                    <a:pt x="83427" y="30650"/>
                    <a:pt x="83427" y="41713"/>
                  </a:cubicBezTo>
                  <a:lnTo>
                    <a:pt x="83427" y="503196"/>
                  </a:lnTo>
                  <a:cubicBezTo>
                    <a:pt x="83427" y="514259"/>
                    <a:pt x="79032" y="524869"/>
                    <a:pt x="71209" y="532692"/>
                  </a:cubicBezTo>
                  <a:cubicBezTo>
                    <a:pt x="63386" y="540515"/>
                    <a:pt x="52776" y="544910"/>
                    <a:pt x="41713" y="544910"/>
                  </a:cubicBezTo>
                  <a:lnTo>
                    <a:pt x="41713" y="544910"/>
                  </a:lnTo>
                  <a:cubicBezTo>
                    <a:pt x="30650" y="544910"/>
                    <a:pt x="20040" y="540515"/>
                    <a:pt x="12218" y="532692"/>
                  </a:cubicBezTo>
                  <a:cubicBezTo>
                    <a:pt x="4395" y="524869"/>
                    <a:pt x="0" y="514259"/>
                    <a:pt x="0" y="503196"/>
                  </a:cubicBezTo>
                  <a:lnTo>
                    <a:pt x="0" y="41713"/>
                  </a:lnTo>
                  <a:cubicBezTo>
                    <a:pt x="0" y="30650"/>
                    <a:pt x="4395" y="20040"/>
                    <a:pt x="12218" y="12218"/>
                  </a:cubicBezTo>
                  <a:cubicBezTo>
                    <a:pt x="20040" y="4395"/>
                    <a:pt x="30650" y="0"/>
                    <a:pt x="41713" y="0"/>
                  </a:cubicBezTo>
                  <a:close/>
                </a:path>
              </a:pathLst>
            </a:custGeom>
            <a:solidFill>
              <a:srgbClr val="FF9D2B"/>
            </a:solidFill>
          </p:spPr>
        </p:sp>
        <p:sp>
          <p:nvSpPr>
            <p:cNvPr id="109" name="TextBox 109"/>
            <p:cNvSpPr txBox="1"/>
            <p:nvPr/>
          </p:nvSpPr>
          <p:spPr>
            <a:xfrm>
              <a:off x="0" y="-57150"/>
              <a:ext cx="83427" cy="602060"/>
            </a:xfrm>
            <a:prstGeom prst="rect">
              <a:avLst/>
            </a:prstGeom>
          </p:spPr>
          <p:txBody>
            <a:bodyPr lIns="41690" tIns="41690" rIns="41690" bIns="4169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0" name="Group 110"/>
          <p:cNvGrpSpPr/>
          <p:nvPr/>
        </p:nvGrpSpPr>
        <p:grpSpPr>
          <a:xfrm>
            <a:off x="3305474" y="1971484"/>
            <a:ext cx="396294" cy="1178448"/>
            <a:chOff x="0" y="0"/>
            <a:chExt cx="127181" cy="378194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127181" cy="378194"/>
            </a:xfrm>
            <a:custGeom>
              <a:avLst/>
              <a:gdLst/>
              <a:ahLst/>
              <a:cxnLst/>
              <a:rect l="l" t="t" r="r" b="b"/>
              <a:pathLst>
                <a:path w="127181" h="378194">
                  <a:moveTo>
                    <a:pt x="63590" y="0"/>
                  </a:moveTo>
                  <a:lnTo>
                    <a:pt x="63590" y="0"/>
                  </a:lnTo>
                  <a:cubicBezTo>
                    <a:pt x="80456" y="0"/>
                    <a:pt x="96630" y="6700"/>
                    <a:pt x="108555" y="18625"/>
                  </a:cubicBezTo>
                  <a:cubicBezTo>
                    <a:pt x="120481" y="30551"/>
                    <a:pt x="127181" y="46725"/>
                    <a:pt x="127181" y="63590"/>
                  </a:cubicBezTo>
                  <a:lnTo>
                    <a:pt x="127181" y="314603"/>
                  </a:lnTo>
                  <a:cubicBezTo>
                    <a:pt x="127181" y="331469"/>
                    <a:pt x="120481" y="347643"/>
                    <a:pt x="108555" y="359569"/>
                  </a:cubicBezTo>
                  <a:cubicBezTo>
                    <a:pt x="96630" y="371494"/>
                    <a:pt x="80456" y="378194"/>
                    <a:pt x="63590" y="378194"/>
                  </a:cubicBezTo>
                  <a:lnTo>
                    <a:pt x="63590" y="378194"/>
                  </a:lnTo>
                  <a:cubicBezTo>
                    <a:pt x="28470" y="378194"/>
                    <a:pt x="0" y="349723"/>
                    <a:pt x="0" y="314603"/>
                  </a:cubicBezTo>
                  <a:lnTo>
                    <a:pt x="0" y="63590"/>
                  </a:lnTo>
                  <a:cubicBezTo>
                    <a:pt x="0" y="28470"/>
                    <a:pt x="28470" y="0"/>
                    <a:pt x="63590" y="0"/>
                  </a:cubicBezTo>
                  <a:close/>
                </a:path>
              </a:pathLst>
            </a:custGeom>
            <a:solidFill>
              <a:srgbClr val="FF9D2B"/>
            </a:solidFill>
          </p:spPr>
        </p:sp>
        <p:sp>
          <p:nvSpPr>
            <p:cNvPr id="112" name="TextBox 112"/>
            <p:cNvSpPr txBox="1"/>
            <p:nvPr/>
          </p:nvSpPr>
          <p:spPr>
            <a:xfrm>
              <a:off x="0" y="-57150"/>
              <a:ext cx="127181" cy="435344"/>
            </a:xfrm>
            <a:prstGeom prst="rect">
              <a:avLst/>
            </a:prstGeom>
          </p:spPr>
          <p:txBody>
            <a:bodyPr lIns="41690" tIns="41690" rIns="41690" bIns="4169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3" name="Group 113"/>
          <p:cNvGrpSpPr/>
          <p:nvPr/>
        </p:nvGrpSpPr>
        <p:grpSpPr>
          <a:xfrm>
            <a:off x="3277125" y="7215197"/>
            <a:ext cx="396294" cy="1178448"/>
            <a:chOff x="0" y="0"/>
            <a:chExt cx="127181" cy="378194"/>
          </a:xfrm>
        </p:grpSpPr>
        <p:sp>
          <p:nvSpPr>
            <p:cNvPr id="114" name="Freeform 114"/>
            <p:cNvSpPr/>
            <p:nvPr/>
          </p:nvSpPr>
          <p:spPr>
            <a:xfrm>
              <a:off x="0" y="0"/>
              <a:ext cx="127181" cy="378194"/>
            </a:xfrm>
            <a:custGeom>
              <a:avLst/>
              <a:gdLst/>
              <a:ahLst/>
              <a:cxnLst/>
              <a:rect l="l" t="t" r="r" b="b"/>
              <a:pathLst>
                <a:path w="127181" h="378194">
                  <a:moveTo>
                    <a:pt x="63590" y="0"/>
                  </a:moveTo>
                  <a:lnTo>
                    <a:pt x="63590" y="0"/>
                  </a:lnTo>
                  <a:cubicBezTo>
                    <a:pt x="80456" y="0"/>
                    <a:pt x="96630" y="6700"/>
                    <a:pt x="108555" y="18625"/>
                  </a:cubicBezTo>
                  <a:cubicBezTo>
                    <a:pt x="120481" y="30551"/>
                    <a:pt x="127181" y="46725"/>
                    <a:pt x="127181" y="63590"/>
                  </a:cubicBezTo>
                  <a:lnTo>
                    <a:pt x="127181" y="314603"/>
                  </a:lnTo>
                  <a:cubicBezTo>
                    <a:pt x="127181" y="331469"/>
                    <a:pt x="120481" y="347643"/>
                    <a:pt x="108555" y="359569"/>
                  </a:cubicBezTo>
                  <a:cubicBezTo>
                    <a:pt x="96630" y="371494"/>
                    <a:pt x="80456" y="378194"/>
                    <a:pt x="63590" y="378194"/>
                  </a:cubicBezTo>
                  <a:lnTo>
                    <a:pt x="63590" y="378194"/>
                  </a:lnTo>
                  <a:cubicBezTo>
                    <a:pt x="28470" y="378194"/>
                    <a:pt x="0" y="349723"/>
                    <a:pt x="0" y="314603"/>
                  </a:cubicBezTo>
                  <a:lnTo>
                    <a:pt x="0" y="63590"/>
                  </a:lnTo>
                  <a:cubicBezTo>
                    <a:pt x="0" y="28470"/>
                    <a:pt x="28470" y="0"/>
                    <a:pt x="63590" y="0"/>
                  </a:cubicBezTo>
                  <a:close/>
                </a:path>
              </a:pathLst>
            </a:custGeom>
            <a:solidFill>
              <a:srgbClr val="FF9D2B"/>
            </a:solidFill>
          </p:spPr>
        </p:sp>
        <p:sp>
          <p:nvSpPr>
            <p:cNvPr id="115" name="TextBox 115"/>
            <p:cNvSpPr txBox="1"/>
            <p:nvPr/>
          </p:nvSpPr>
          <p:spPr>
            <a:xfrm>
              <a:off x="0" y="-57150"/>
              <a:ext cx="127181" cy="435344"/>
            </a:xfrm>
            <a:prstGeom prst="rect">
              <a:avLst/>
            </a:prstGeom>
          </p:spPr>
          <p:txBody>
            <a:bodyPr lIns="41690" tIns="41690" rIns="41690" bIns="4169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6" name="Group 116"/>
          <p:cNvGrpSpPr/>
          <p:nvPr/>
        </p:nvGrpSpPr>
        <p:grpSpPr>
          <a:xfrm>
            <a:off x="4607516" y="1993941"/>
            <a:ext cx="481457" cy="840746"/>
            <a:chOff x="0" y="0"/>
            <a:chExt cx="154512" cy="269817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154512" cy="269817"/>
            </a:xfrm>
            <a:custGeom>
              <a:avLst/>
              <a:gdLst/>
              <a:ahLst/>
              <a:cxnLst/>
              <a:rect l="l" t="t" r="r" b="b"/>
              <a:pathLst>
                <a:path w="154512" h="269817">
                  <a:moveTo>
                    <a:pt x="77256" y="0"/>
                  </a:moveTo>
                  <a:lnTo>
                    <a:pt x="77256" y="0"/>
                  </a:lnTo>
                  <a:cubicBezTo>
                    <a:pt x="97745" y="0"/>
                    <a:pt x="117396" y="8139"/>
                    <a:pt x="131884" y="22628"/>
                  </a:cubicBezTo>
                  <a:cubicBezTo>
                    <a:pt x="146372" y="37116"/>
                    <a:pt x="154512" y="56766"/>
                    <a:pt x="154512" y="77256"/>
                  </a:cubicBezTo>
                  <a:lnTo>
                    <a:pt x="154512" y="192561"/>
                  </a:lnTo>
                  <a:cubicBezTo>
                    <a:pt x="154512" y="213050"/>
                    <a:pt x="146372" y="232701"/>
                    <a:pt x="131884" y="247189"/>
                  </a:cubicBezTo>
                  <a:cubicBezTo>
                    <a:pt x="117396" y="261677"/>
                    <a:pt x="97745" y="269817"/>
                    <a:pt x="77256" y="269817"/>
                  </a:cubicBezTo>
                  <a:lnTo>
                    <a:pt x="77256" y="269817"/>
                  </a:lnTo>
                  <a:cubicBezTo>
                    <a:pt x="56766" y="269817"/>
                    <a:pt x="37116" y="261677"/>
                    <a:pt x="22628" y="247189"/>
                  </a:cubicBezTo>
                  <a:cubicBezTo>
                    <a:pt x="8139" y="232701"/>
                    <a:pt x="0" y="213050"/>
                    <a:pt x="0" y="192561"/>
                  </a:cubicBezTo>
                  <a:lnTo>
                    <a:pt x="0" y="77256"/>
                  </a:lnTo>
                  <a:cubicBezTo>
                    <a:pt x="0" y="56766"/>
                    <a:pt x="8139" y="37116"/>
                    <a:pt x="22628" y="22628"/>
                  </a:cubicBezTo>
                  <a:cubicBezTo>
                    <a:pt x="37116" y="8139"/>
                    <a:pt x="56766" y="0"/>
                    <a:pt x="77256" y="0"/>
                  </a:cubicBezTo>
                  <a:close/>
                </a:path>
              </a:pathLst>
            </a:custGeom>
            <a:solidFill>
              <a:srgbClr val="FF9D2B"/>
            </a:solidFill>
          </p:spPr>
        </p:sp>
        <p:sp>
          <p:nvSpPr>
            <p:cNvPr id="118" name="TextBox 118"/>
            <p:cNvSpPr txBox="1"/>
            <p:nvPr/>
          </p:nvSpPr>
          <p:spPr>
            <a:xfrm>
              <a:off x="0" y="-57150"/>
              <a:ext cx="154512" cy="326967"/>
            </a:xfrm>
            <a:prstGeom prst="rect">
              <a:avLst/>
            </a:prstGeom>
          </p:spPr>
          <p:txBody>
            <a:bodyPr lIns="41690" tIns="41690" rIns="41690" bIns="4169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9" name="Group 119"/>
          <p:cNvGrpSpPr/>
          <p:nvPr/>
        </p:nvGrpSpPr>
        <p:grpSpPr>
          <a:xfrm>
            <a:off x="4580052" y="7391708"/>
            <a:ext cx="481457" cy="840746"/>
            <a:chOff x="0" y="0"/>
            <a:chExt cx="154512" cy="269817"/>
          </a:xfrm>
        </p:grpSpPr>
        <p:sp>
          <p:nvSpPr>
            <p:cNvPr id="120" name="Freeform 120"/>
            <p:cNvSpPr/>
            <p:nvPr/>
          </p:nvSpPr>
          <p:spPr>
            <a:xfrm>
              <a:off x="0" y="0"/>
              <a:ext cx="154512" cy="269817"/>
            </a:xfrm>
            <a:custGeom>
              <a:avLst/>
              <a:gdLst/>
              <a:ahLst/>
              <a:cxnLst/>
              <a:rect l="l" t="t" r="r" b="b"/>
              <a:pathLst>
                <a:path w="154512" h="269817">
                  <a:moveTo>
                    <a:pt x="77256" y="0"/>
                  </a:moveTo>
                  <a:lnTo>
                    <a:pt x="77256" y="0"/>
                  </a:lnTo>
                  <a:cubicBezTo>
                    <a:pt x="97745" y="0"/>
                    <a:pt x="117396" y="8139"/>
                    <a:pt x="131884" y="22628"/>
                  </a:cubicBezTo>
                  <a:cubicBezTo>
                    <a:pt x="146372" y="37116"/>
                    <a:pt x="154512" y="56766"/>
                    <a:pt x="154512" y="77256"/>
                  </a:cubicBezTo>
                  <a:lnTo>
                    <a:pt x="154512" y="192561"/>
                  </a:lnTo>
                  <a:cubicBezTo>
                    <a:pt x="154512" y="213050"/>
                    <a:pt x="146372" y="232701"/>
                    <a:pt x="131884" y="247189"/>
                  </a:cubicBezTo>
                  <a:cubicBezTo>
                    <a:pt x="117396" y="261677"/>
                    <a:pt x="97745" y="269817"/>
                    <a:pt x="77256" y="269817"/>
                  </a:cubicBezTo>
                  <a:lnTo>
                    <a:pt x="77256" y="269817"/>
                  </a:lnTo>
                  <a:cubicBezTo>
                    <a:pt x="56766" y="269817"/>
                    <a:pt x="37116" y="261677"/>
                    <a:pt x="22628" y="247189"/>
                  </a:cubicBezTo>
                  <a:cubicBezTo>
                    <a:pt x="8139" y="232701"/>
                    <a:pt x="0" y="213050"/>
                    <a:pt x="0" y="192561"/>
                  </a:cubicBezTo>
                  <a:lnTo>
                    <a:pt x="0" y="77256"/>
                  </a:lnTo>
                  <a:cubicBezTo>
                    <a:pt x="0" y="56766"/>
                    <a:pt x="8139" y="37116"/>
                    <a:pt x="22628" y="22628"/>
                  </a:cubicBezTo>
                  <a:cubicBezTo>
                    <a:pt x="37116" y="8139"/>
                    <a:pt x="56766" y="0"/>
                    <a:pt x="77256" y="0"/>
                  </a:cubicBezTo>
                  <a:close/>
                </a:path>
              </a:pathLst>
            </a:custGeom>
            <a:solidFill>
              <a:srgbClr val="FF9D2B"/>
            </a:solidFill>
          </p:spPr>
        </p:sp>
        <p:sp>
          <p:nvSpPr>
            <p:cNvPr id="121" name="TextBox 121"/>
            <p:cNvSpPr txBox="1"/>
            <p:nvPr/>
          </p:nvSpPr>
          <p:spPr>
            <a:xfrm>
              <a:off x="0" y="-57150"/>
              <a:ext cx="154512" cy="326967"/>
            </a:xfrm>
            <a:prstGeom prst="rect">
              <a:avLst/>
            </a:prstGeom>
          </p:spPr>
          <p:txBody>
            <a:bodyPr lIns="41690" tIns="41690" rIns="41690" bIns="4169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2" name="AutoShape 122"/>
          <p:cNvSpPr/>
          <p:nvPr/>
        </p:nvSpPr>
        <p:spPr>
          <a:xfrm flipH="1">
            <a:off x="2085721" y="3660270"/>
            <a:ext cx="0" cy="1232400"/>
          </a:xfrm>
          <a:prstGeom prst="line">
            <a:avLst/>
          </a:prstGeom>
          <a:ln w="38100" cap="flat">
            <a:solidFill>
              <a:srgbClr val="5C59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3" name="AutoShape 123"/>
          <p:cNvSpPr/>
          <p:nvPr/>
        </p:nvSpPr>
        <p:spPr>
          <a:xfrm flipV="1">
            <a:off x="2226213" y="5575970"/>
            <a:ext cx="0" cy="1132247"/>
          </a:xfrm>
          <a:prstGeom prst="line">
            <a:avLst/>
          </a:prstGeom>
          <a:ln w="38100" cap="flat">
            <a:solidFill>
              <a:srgbClr val="5C59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4" name="AutoShape 124"/>
          <p:cNvSpPr/>
          <p:nvPr/>
        </p:nvSpPr>
        <p:spPr>
          <a:xfrm flipH="1">
            <a:off x="3604102" y="3132524"/>
            <a:ext cx="0" cy="1760146"/>
          </a:xfrm>
          <a:prstGeom prst="line">
            <a:avLst/>
          </a:prstGeom>
          <a:ln w="38100" cap="flat">
            <a:solidFill>
              <a:srgbClr val="5C59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5" name="AutoShape 125"/>
          <p:cNvSpPr/>
          <p:nvPr/>
        </p:nvSpPr>
        <p:spPr>
          <a:xfrm flipV="1">
            <a:off x="3444585" y="5693545"/>
            <a:ext cx="55370" cy="1464677"/>
          </a:xfrm>
          <a:prstGeom prst="line">
            <a:avLst/>
          </a:prstGeom>
          <a:ln w="38100" cap="flat">
            <a:solidFill>
              <a:srgbClr val="5C59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6" name="AutoShape 126"/>
          <p:cNvSpPr/>
          <p:nvPr/>
        </p:nvSpPr>
        <p:spPr>
          <a:xfrm>
            <a:off x="4864448" y="2827709"/>
            <a:ext cx="0" cy="2064961"/>
          </a:xfrm>
          <a:prstGeom prst="line">
            <a:avLst/>
          </a:prstGeom>
          <a:ln w="38100" cap="flat">
            <a:solidFill>
              <a:srgbClr val="5C59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7" name="AutoShape 127"/>
          <p:cNvSpPr/>
          <p:nvPr/>
        </p:nvSpPr>
        <p:spPr>
          <a:xfrm flipH="1" flipV="1">
            <a:off x="4969416" y="5641939"/>
            <a:ext cx="48426" cy="1749769"/>
          </a:xfrm>
          <a:prstGeom prst="line">
            <a:avLst/>
          </a:prstGeom>
          <a:ln w="38100" cap="flat">
            <a:solidFill>
              <a:srgbClr val="5C59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8" name="AutoShape 128"/>
          <p:cNvSpPr/>
          <p:nvPr/>
        </p:nvSpPr>
        <p:spPr>
          <a:xfrm>
            <a:off x="880072" y="4441893"/>
            <a:ext cx="18077" cy="469793"/>
          </a:xfrm>
          <a:prstGeom prst="line">
            <a:avLst/>
          </a:prstGeom>
          <a:ln w="38100" cap="flat">
            <a:solidFill>
              <a:srgbClr val="5C59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9" name="AutoShape 129"/>
          <p:cNvSpPr/>
          <p:nvPr/>
        </p:nvSpPr>
        <p:spPr>
          <a:xfrm flipV="1">
            <a:off x="899122" y="5475917"/>
            <a:ext cx="0" cy="435256"/>
          </a:xfrm>
          <a:prstGeom prst="line">
            <a:avLst/>
          </a:prstGeom>
          <a:ln w="38100" cap="flat">
            <a:solidFill>
              <a:srgbClr val="5C5959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0" name="Group 130"/>
          <p:cNvGrpSpPr/>
          <p:nvPr/>
        </p:nvGrpSpPr>
        <p:grpSpPr>
          <a:xfrm>
            <a:off x="6604138" y="8342133"/>
            <a:ext cx="10187864" cy="988535"/>
            <a:chOff x="0" y="0"/>
            <a:chExt cx="13583818" cy="1318047"/>
          </a:xfrm>
        </p:grpSpPr>
        <p:sp>
          <p:nvSpPr>
            <p:cNvPr id="131" name="Freeform 131"/>
            <p:cNvSpPr/>
            <p:nvPr/>
          </p:nvSpPr>
          <p:spPr>
            <a:xfrm>
              <a:off x="3126120" y="37709"/>
              <a:ext cx="7333166" cy="581402"/>
            </a:xfrm>
            <a:custGeom>
              <a:avLst/>
              <a:gdLst/>
              <a:ahLst/>
              <a:cxnLst/>
              <a:rect l="l" t="t" r="r" b="b"/>
              <a:pathLst>
                <a:path w="7333166" h="581402">
                  <a:moveTo>
                    <a:pt x="0" y="0"/>
                  </a:moveTo>
                  <a:lnTo>
                    <a:pt x="7333166" y="0"/>
                  </a:lnTo>
                  <a:lnTo>
                    <a:pt x="7333166" y="581402"/>
                  </a:lnTo>
                  <a:lnTo>
                    <a:pt x="0" y="581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grpSp>
          <p:nvGrpSpPr>
            <p:cNvPr id="132" name="Group 132"/>
            <p:cNvGrpSpPr/>
            <p:nvPr/>
          </p:nvGrpSpPr>
          <p:grpSpPr>
            <a:xfrm>
              <a:off x="1687493" y="0"/>
              <a:ext cx="729286" cy="729286"/>
              <a:chOff x="0" y="0"/>
              <a:chExt cx="812800" cy="812800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72B"/>
              </a:solidFill>
            </p:spPr>
          </p:sp>
          <p:sp>
            <p:nvSpPr>
              <p:cNvPr id="134" name="TextBox 13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35" name="AutoShape 135"/>
            <p:cNvSpPr/>
            <p:nvPr/>
          </p:nvSpPr>
          <p:spPr>
            <a:xfrm flipV="1">
              <a:off x="2417236" y="351303"/>
              <a:ext cx="719098" cy="14369"/>
            </a:xfrm>
            <a:prstGeom prst="line">
              <a:avLst/>
            </a:prstGeom>
            <a:ln w="45795" cap="flat">
              <a:solidFill>
                <a:srgbClr val="5C5959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36" name="Freeform 136"/>
            <p:cNvSpPr/>
            <p:nvPr/>
          </p:nvSpPr>
          <p:spPr>
            <a:xfrm>
              <a:off x="1725706" y="24873"/>
              <a:ext cx="652860" cy="652860"/>
            </a:xfrm>
            <a:custGeom>
              <a:avLst/>
              <a:gdLst/>
              <a:ahLst/>
              <a:cxnLst/>
              <a:rect l="l" t="t" r="r" b="b"/>
              <a:pathLst>
                <a:path w="652860" h="652860">
                  <a:moveTo>
                    <a:pt x="0" y="0"/>
                  </a:moveTo>
                  <a:lnTo>
                    <a:pt x="652860" y="0"/>
                  </a:lnTo>
                  <a:lnTo>
                    <a:pt x="652860" y="652860"/>
                  </a:lnTo>
                  <a:lnTo>
                    <a:pt x="0" y="6528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7" name="Freeform 137"/>
            <p:cNvSpPr/>
            <p:nvPr/>
          </p:nvSpPr>
          <p:spPr>
            <a:xfrm>
              <a:off x="0" y="740735"/>
              <a:ext cx="13583818" cy="577312"/>
            </a:xfrm>
            <a:custGeom>
              <a:avLst/>
              <a:gdLst/>
              <a:ahLst/>
              <a:cxnLst/>
              <a:rect l="l" t="t" r="r" b="b"/>
              <a:pathLst>
                <a:path w="13583818" h="577312">
                  <a:moveTo>
                    <a:pt x="0" y="0"/>
                  </a:moveTo>
                  <a:lnTo>
                    <a:pt x="13583818" y="0"/>
                  </a:lnTo>
                  <a:lnTo>
                    <a:pt x="13583818" y="577312"/>
                  </a:lnTo>
                  <a:lnTo>
                    <a:pt x="0" y="577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38" name="Freeform 138"/>
          <p:cNvSpPr/>
          <p:nvPr/>
        </p:nvSpPr>
        <p:spPr>
          <a:xfrm>
            <a:off x="7507897" y="9435443"/>
            <a:ext cx="7851557" cy="520166"/>
          </a:xfrm>
          <a:custGeom>
            <a:avLst/>
            <a:gdLst/>
            <a:ahLst/>
            <a:cxnLst/>
            <a:rect l="l" t="t" r="r" b="b"/>
            <a:pathLst>
              <a:path w="7851557" h="520166">
                <a:moveTo>
                  <a:pt x="0" y="0"/>
                </a:moveTo>
                <a:lnTo>
                  <a:pt x="7851557" y="0"/>
                </a:lnTo>
                <a:lnTo>
                  <a:pt x="7851557" y="520166"/>
                </a:lnTo>
                <a:lnTo>
                  <a:pt x="0" y="520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9" name="TextBox 139"/>
          <p:cNvSpPr txBox="1"/>
          <p:nvPr/>
        </p:nvSpPr>
        <p:spPr>
          <a:xfrm>
            <a:off x="4580052" y="8313558"/>
            <a:ext cx="1719286" cy="762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61"/>
              </a:lnSpc>
              <a:spcBef>
                <a:spcPct val="0"/>
              </a:spcBef>
            </a:pPr>
            <a:r>
              <a:rPr lang="en-US" sz="147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H/32*W/32 *768</a:t>
            </a:r>
          </a:p>
          <a:p>
            <a:pPr marL="0" lvl="0" indent="0" algn="l">
              <a:lnSpc>
                <a:spcPts val="2061"/>
              </a:lnSpc>
              <a:spcBef>
                <a:spcPct val="0"/>
              </a:spcBef>
            </a:pPr>
            <a:endParaRPr lang="en-US" sz="1472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marL="0" lvl="0" indent="0" algn="l">
              <a:lnSpc>
                <a:spcPts val="2061"/>
              </a:lnSpc>
              <a:spcBef>
                <a:spcPct val="0"/>
              </a:spcBef>
            </a:pPr>
            <a:endParaRPr lang="en-US" sz="1472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sp>
        <p:nvSpPr>
          <p:cNvPr id="140" name="TextBox 140"/>
          <p:cNvSpPr txBox="1"/>
          <p:nvPr/>
        </p:nvSpPr>
        <p:spPr>
          <a:xfrm rot="-5400000">
            <a:off x="15680531" y="5206197"/>
            <a:ext cx="3532622" cy="489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2857" b="1">
                <a:solidFill>
                  <a:srgbClr val="6E3F0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CLASSIFIER</a:t>
            </a:r>
          </a:p>
        </p:txBody>
      </p:sp>
      <p:sp>
        <p:nvSpPr>
          <p:cNvPr id="141" name="TextBox 141"/>
          <p:cNvSpPr txBox="1"/>
          <p:nvPr/>
        </p:nvSpPr>
        <p:spPr>
          <a:xfrm rot="-5400000">
            <a:off x="7968868" y="3511104"/>
            <a:ext cx="16740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</p:txBody>
      </p:sp>
      <p:sp>
        <p:nvSpPr>
          <p:cNvPr id="142" name="TextBox 142"/>
          <p:cNvSpPr txBox="1"/>
          <p:nvPr/>
        </p:nvSpPr>
        <p:spPr>
          <a:xfrm rot="-5400000">
            <a:off x="8272619" y="3973884"/>
            <a:ext cx="16740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</p:txBody>
      </p:sp>
      <p:sp>
        <p:nvSpPr>
          <p:cNvPr id="143" name="TextBox 143"/>
          <p:cNvSpPr txBox="1"/>
          <p:nvPr/>
        </p:nvSpPr>
        <p:spPr>
          <a:xfrm rot="-5400000">
            <a:off x="8561318" y="4365697"/>
            <a:ext cx="16740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</p:txBody>
      </p:sp>
      <p:sp>
        <p:nvSpPr>
          <p:cNvPr id="144" name="TextBox 144"/>
          <p:cNvSpPr txBox="1"/>
          <p:nvPr/>
        </p:nvSpPr>
        <p:spPr>
          <a:xfrm rot="-5400000">
            <a:off x="8862385" y="4524866"/>
            <a:ext cx="16740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</p:txBody>
      </p:sp>
      <p:sp>
        <p:nvSpPr>
          <p:cNvPr id="145" name="TextBox 145"/>
          <p:cNvSpPr txBox="1"/>
          <p:nvPr/>
        </p:nvSpPr>
        <p:spPr>
          <a:xfrm rot="-5400000">
            <a:off x="11988832" y="2997381"/>
            <a:ext cx="266890" cy="185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77"/>
              </a:lnSpc>
            </a:pPr>
            <a:r>
              <a:rPr lang="en-US" sz="108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</p:txBody>
      </p:sp>
      <p:sp>
        <p:nvSpPr>
          <p:cNvPr id="146" name="TextBox 146"/>
          <p:cNvSpPr txBox="1"/>
          <p:nvPr/>
        </p:nvSpPr>
        <p:spPr>
          <a:xfrm>
            <a:off x="7795394" y="3394974"/>
            <a:ext cx="620901" cy="264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105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ebd</a:t>
            </a:r>
            <a:endParaRPr lang="en-US" sz="16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7" name="TextBox 147"/>
          <p:cNvSpPr txBox="1"/>
          <p:nvPr/>
        </p:nvSpPr>
        <p:spPr>
          <a:xfrm>
            <a:off x="8124123" y="3882512"/>
            <a:ext cx="620899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105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ebd</a:t>
            </a:r>
            <a:endParaRPr lang="en-US" sz="17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8" name="TextBox 148"/>
          <p:cNvSpPr txBox="1"/>
          <p:nvPr/>
        </p:nvSpPr>
        <p:spPr>
          <a:xfrm>
            <a:off x="8378534" y="4283401"/>
            <a:ext cx="601449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105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ebd</a:t>
            </a:r>
            <a:endParaRPr lang="en-US" sz="17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9" name="TextBox 149"/>
          <p:cNvSpPr txBox="1"/>
          <p:nvPr/>
        </p:nvSpPr>
        <p:spPr>
          <a:xfrm>
            <a:off x="8787681" y="4450310"/>
            <a:ext cx="662460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105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ebd</a:t>
            </a:r>
            <a:endParaRPr lang="en-US" sz="17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50" name="TextBox 150"/>
          <p:cNvSpPr txBox="1"/>
          <p:nvPr/>
        </p:nvSpPr>
        <p:spPr>
          <a:xfrm>
            <a:off x="11741834" y="3132524"/>
            <a:ext cx="906617" cy="356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4C</a:t>
            </a:r>
            <a:r>
              <a:rPr lang="en-US" sz="1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ebd</a:t>
            </a:r>
            <a:endParaRPr lang="en-US" sz="21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51" name="TextBox 151"/>
          <p:cNvSpPr txBox="1"/>
          <p:nvPr/>
        </p:nvSpPr>
        <p:spPr>
          <a:xfrm>
            <a:off x="7946720" y="6488920"/>
            <a:ext cx="354806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H/4</a:t>
            </a:r>
          </a:p>
        </p:txBody>
      </p:sp>
      <p:sp>
        <p:nvSpPr>
          <p:cNvPr id="152" name="TextBox 152"/>
          <p:cNvSpPr txBox="1"/>
          <p:nvPr/>
        </p:nvSpPr>
        <p:spPr>
          <a:xfrm>
            <a:off x="8258927" y="6070817"/>
            <a:ext cx="354568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H/8</a:t>
            </a:r>
          </a:p>
        </p:txBody>
      </p:sp>
      <p:sp>
        <p:nvSpPr>
          <p:cNvPr id="153" name="TextBox 153"/>
          <p:cNvSpPr txBox="1"/>
          <p:nvPr/>
        </p:nvSpPr>
        <p:spPr>
          <a:xfrm>
            <a:off x="8510734" y="5817421"/>
            <a:ext cx="470654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H/16</a:t>
            </a:r>
          </a:p>
        </p:txBody>
      </p:sp>
      <p:sp>
        <p:nvSpPr>
          <p:cNvPr id="154" name="TextBox 154"/>
          <p:cNvSpPr txBox="1"/>
          <p:nvPr/>
        </p:nvSpPr>
        <p:spPr>
          <a:xfrm>
            <a:off x="8902194" y="5564024"/>
            <a:ext cx="461248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H/32</a:t>
            </a:r>
          </a:p>
        </p:txBody>
      </p:sp>
      <p:sp>
        <p:nvSpPr>
          <p:cNvPr id="155" name="TextBox 155"/>
          <p:cNvSpPr txBox="1"/>
          <p:nvPr/>
        </p:nvSpPr>
        <p:spPr>
          <a:xfrm>
            <a:off x="12195143" y="6593552"/>
            <a:ext cx="354806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H/4</a:t>
            </a:r>
          </a:p>
        </p:txBody>
      </p:sp>
      <p:sp>
        <p:nvSpPr>
          <p:cNvPr id="156" name="TextBox 156"/>
          <p:cNvSpPr txBox="1"/>
          <p:nvPr/>
        </p:nvSpPr>
        <p:spPr>
          <a:xfrm>
            <a:off x="13926672" y="3558783"/>
            <a:ext cx="572337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105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ebd</a:t>
            </a:r>
            <a:endParaRPr lang="en-US" sz="17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57" name="TextBox 157"/>
          <p:cNvSpPr txBox="1"/>
          <p:nvPr/>
        </p:nvSpPr>
        <p:spPr>
          <a:xfrm rot="-5400000">
            <a:off x="14098185" y="3686349"/>
            <a:ext cx="16740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</p:txBody>
      </p:sp>
      <p:sp>
        <p:nvSpPr>
          <p:cNvPr id="158" name="TextBox 158"/>
          <p:cNvSpPr txBox="1"/>
          <p:nvPr/>
        </p:nvSpPr>
        <p:spPr>
          <a:xfrm>
            <a:off x="14063376" y="6620484"/>
            <a:ext cx="354806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H/4</a:t>
            </a:r>
          </a:p>
        </p:txBody>
      </p:sp>
      <p:sp>
        <p:nvSpPr>
          <p:cNvPr id="159" name="TextBox 159"/>
          <p:cNvSpPr txBox="1"/>
          <p:nvPr/>
        </p:nvSpPr>
        <p:spPr>
          <a:xfrm>
            <a:off x="15697200" y="7324726"/>
            <a:ext cx="1311135" cy="264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 * W * </a:t>
            </a:r>
            <a:r>
              <a:rPr lang="en-US" sz="16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Cebd</a:t>
            </a:r>
            <a:r>
              <a:rPr lang="en-US" sz="1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id="160" name="TextBox 160"/>
          <p:cNvSpPr txBox="1"/>
          <p:nvPr/>
        </p:nvSpPr>
        <p:spPr>
          <a:xfrm>
            <a:off x="8196260" y="198857"/>
            <a:ext cx="3998884" cy="1213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75"/>
              </a:lnSpc>
            </a:pPr>
            <a:r>
              <a:rPr lang="en-US" sz="712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Decoder </a:t>
            </a:r>
          </a:p>
        </p:txBody>
      </p:sp>
      <p:grpSp>
        <p:nvGrpSpPr>
          <p:cNvPr id="161" name="Group 161"/>
          <p:cNvGrpSpPr/>
          <p:nvPr/>
        </p:nvGrpSpPr>
        <p:grpSpPr>
          <a:xfrm>
            <a:off x="8260842" y="347820"/>
            <a:ext cx="3643312" cy="1160145"/>
            <a:chOff x="0" y="0"/>
            <a:chExt cx="4857750" cy="1546860"/>
          </a:xfrm>
        </p:grpSpPr>
        <p:sp>
          <p:nvSpPr>
            <p:cNvPr id="162" name="Freeform 162"/>
            <p:cNvSpPr/>
            <p:nvPr/>
          </p:nvSpPr>
          <p:spPr>
            <a:xfrm>
              <a:off x="50800" y="-82550"/>
              <a:ext cx="4928870" cy="1578610"/>
            </a:xfrm>
            <a:custGeom>
              <a:avLst/>
              <a:gdLst/>
              <a:ahLst/>
              <a:cxnLst/>
              <a:rect l="l" t="t" r="r" b="b"/>
              <a:pathLst>
                <a:path w="4928870" h="1578610">
                  <a:moveTo>
                    <a:pt x="0" y="400050"/>
                  </a:moveTo>
                  <a:cubicBezTo>
                    <a:pt x="2451100" y="289560"/>
                    <a:pt x="2881630" y="308610"/>
                    <a:pt x="3225800" y="299720"/>
                  </a:cubicBezTo>
                  <a:cubicBezTo>
                    <a:pt x="3470910" y="293370"/>
                    <a:pt x="3630930" y="290830"/>
                    <a:pt x="3858260" y="267970"/>
                  </a:cubicBezTo>
                  <a:cubicBezTo>
                    <a:pt x="4126230" y="240030"/>
                    <a:pt x="4574540" y="0"/>
                    <a:pt x="4734560" y="133350"/>
                  </a:cubicBezTo>
                  <a:cubicBezTo>
                    <a:pt x="4916170" y="287020"/>
                    <a:pt x="4928870" y="1096010"/>
                    <a:pt x="4756150" y="1301750"/>
                  </a:cubicBezTo>
                  <a:cubicBezTo>
                    <a:pt x="4610100" y="1475740"/>
                    <a:pt x="4185920" y="1405890"/>
                    <a:pt x="3933190" y="1433830"/>
                  </a:cubicBezTo>
                  <a:cubicBezTo>
                    <a:pt x="3718560" y="1456690"/>
                    <a:pt x="3589020" y="1459230"/>
                    <a:pt x="3336290" y="1468120"/>
                  </a:cubicBezTo>
                  <a:cubicBezTo>
                    <a:pt x="2896870" y="1482090"/>
                    <a:pt x="2100580" y="1460500"/>
                    <a:pt x="1530350" y="1479550"/>
                  </a:cubicBezTo>
                  <a:cubicBezTo>
                    <a:pt x="1017270" y="1497330"/>
                    <a:pt x="106680" y="1524000"/>
                    <a:pt x="68580" y="1565910"/>
                  </a:cubicBezTo>
                  <a:cubicBezTo>
                    <a:pt x="64770" y="1569720"/>
                    <a:pt x="68580" y="1578610"/>
                    <a:pt x="68580" y="1578610"/>
                  </a:cubicBezTo>
                  <a:cubicBezTo>
                    <a:pt x="68580" y="1578610"/>
                    <a:pt x="0" y="400050"/>
                    <a:pt x="0" y="400050"/>
                  </a:cubicBezTo>
                </a:path>
              </a:pathLst>
            </a:custGeom>
            <a:solidFill>
              <a:srgbClr val="AEFF61">
                <a:alpha val="12941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0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36328" y="228600"/>
            <a:ext cx="9100288" cy="9829800"/>
            <a:chOff x="0" y="0"/>
            <a:chExt cx="2396784" cy="25889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6784" cy="2588919"/>
            </a:xfrm>
            <a:custGeom>
              <a:avLst/>
              <a:gdLst/>
              <a:ahLst/>
              <a:cxnLst/>
              <a:rect l="l" t="t" r="r" b="b"/>
              <a:pathLst>
                <a:path w="2396784" h="2588919">
                  <a:moveTo>
                    <a:pt x="25522" y="0"/>
                  </a:moveTo>
                  <a:lnTo>
                    <a:pt x="2371261" y="0"/>
                  </a:lnTo>
                  <a:cubicBezTo>
                    <a:pt x="2385357" y="0"/>
                    <a:pt x="2396784" y="11427"/>
                    <a:pt x="2396784" y="25522"/>
                  </a:cubicBezTo>
                  <a:lnTo>
                    <a:pt x="2396784" y="2563396"/>
                  </a:lnTo>
                  <a:cubicBezTo>
                    <a:pt x="2396784" y="2570165"/>
                    <a:pt x="2394095" y="2576657"/>
                    <a:pt x="2389308" y="2581443"/>
                  </a:cubicBezTo>
                  <a:cubicBezTo>
                    <a:pt x="2384522" y="2586230"/>
                    <a:pt x="2378030" y="2588919"/>
                    <a:pt x="2371261" y="2588919"/>
                  </a:cubicBezTo>
                  <a:lnTo>
                    <a:pt x="25522" y="2588919"/>
                  </a:lnTo>
                  <a:cubicBezTo>
                    <a:pt x="11427" y="2588919"/>
                    <a:pt x="0" y="2577492"/>
                    <a:pt x="0" y="2563396"/>
                  </a:cubicBezTo>
                  <a:lnTo>
                    <a:pt x="0" y="25522"/>
                  </a:lnTo>
                  <a:cubicBezTo>
                    <a:pt x="0" y="11427"/>
                    <a:pt x="11427" y="0"/>
                    <a:pt x="25522" y="0"/>
                  </a:cubicBezTo>
                  <a:close/>
                </a:path>
              </a:pathLst>
            </a:custGeom>
            <a:solidFill>
              <a:srgbClr val="D9F0C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96784" cy="2646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26695" y="1735583"/>
            <a:ext cx="9021795" cy="4291406"/>
          </a:xfrm>
          <a:custGeom>
            <a:avLst/>
            <a:gdLst/>
            <a:ahLst/>
            <a:cxnLst/>
            <a:rect l="l" t="t" r="r" b="b"/>
            <a:pathLst>
              <a:path w="9021795" h="4291406">
                <a:moveTo>
                  <a:pt x="0" y="0"/>
                </a:moveTo>
                <a:lnTo>
                  <a:pt x="9021794" y="0"/>
                </a:lnTo>
                <a:lnTo>
                  <a:pt x="9021794" y="4291406"/>
                </a:lnTo>
                <a:lnTo>
                  <a:pt x="0" y="4291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74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26695" y="6399367"/>
            <a:ext cx="12207916" cy="3137687"/>
          </a:xfrm>
          <a:custGeom>
            <a:avLst/>
            <a:gdLst/>
            <a:ahLst/>
            <a:cxnLst/>
            <a:rect l="l" t="t" r="r" b="b"/>
            <a:pathLst>
              <a:path w="12207916" h="3137687">
                <a:moveTo>
                  <a:pt x="0" y="0"/>
                </a:moveTo>
                <a:lnTo>
                  <a:pt x="12207916" y="0"/>
                </a:lnTo>
                <a:lnTo>
                  <a:pt x="12207916" y="3137687"/>
                </a:lnTo>
                <a:lnTo>
                  <a:pt x="0" y="3137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2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74570" y="729914"/>
            <a:ext cx="15547839" cy="1273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397"/>
              </a:lnSpc>
            </a:pPr>
            <a:r>
              <a:rPr lang="en-US" sz="999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981971"/>
            <a:ext cx="7133691" cy="464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5"/>
              </a:lnSpc>
            </a:pPr>
            <a:r>
              <a:rPr lang="en-US" sz="27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Swin -Transformer  DataSize(1/16)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77252" y="911543"/>
            <a:ext cx="5451158" cy="560070"/>
            <a:chOff x="0" y="0"/>
            <a:chExt cx="7268210" cy="746760"/>
          </a:xfrm>
        </p:grpSpPr>
        <p:sp>
          <p:nvSpPr>
            <p:cNvPr id="10" name="Freeform 10"/>
            <p:cNvSpPr/>
            <p:nvPr/>
          </p:nvSpPr>
          <p:spPr>
            <a:xfrm>
              <a:off x="-17780" y="-12700"/>
              <a:ext cx="7345680" cy="938530"/>
            </a:xfrm>
            <a:custGeom>
              <a:avLst/>
              <a:gdLst/>
              <a:ahLst/>
              <a:cxnLst/>
              <a:rect l="l" t="t" r="r" b="b"/>
              <a:pathLst>
                <a:path w="7345680" h="938530">
                  <a:moveTo>
                    <a:pt x="68580" y="63500"/>
                  </a:moveTo>
                  <a:cubicBezTo>
                    <a:pt x="467360" y="69850"/>
                    <a:pt x="657860" y="105410"/>
                    <a:pt x="929640" y="116840"/>
                  </a:cubicBezTo>
                  <a:cubicBezTo>
                    <a:pt x="1446530" y="139700"/>
                    <a:pt x="2797810" y="91440"/>
                    <a:pt x="3183890" y="123190"/>
                  </a:cubicBezTo>
                  <a:cubicBezTo>
                    <a:pt x="3317240" y="133350"/>
                    <a:pt x="3362960" y="156210"/>
                    <a:pt x="3453130" y="165100"/>
                  </a:cubicBezTo>
                  <a:cubicBezTo>
                    <a:pt x="3540760" y="175260"/>
                    <a:pt x="3597910" y="177800"/>
                    <a:pt x="3716020" y="181610"/>
                  </a:cubicBezTo>
                  <a:cubicBezTo>
                    <a:pt x="3958590" y="189230"/>
                    <a:pt x="4583430" y="151130"/>
                    <a:pt x="4820920" y="181610"/>
                  </a:cubicBezTo>
                  <a:cubicBezTo>
                    <a:pt x="4937760" y="198120"/>
                    <a:pt x="4989830" y="245110"/>
                    <a:pt x="5077460" y="250190"/>
                  </a:cubicBezTo>
                  <a:cubicBezTo>
                    <a:pt x="5167630" y="256540"/>
                    <a:pt x="5220970" y="220980"/>
                    <a:pt x="5355590" y="212090"/>
                  </a:cubicBezTo>
                  <a:cubicBezTo>
                    <a:pt x="5703570" y="187960"/>
                    <a:pt x="7021830" y="0"/>
                    <a:pt x="7233920" y="212090"/>
                  </a:cubicBezTo>
                  <a:cubicBezTo>
                    <a:pt x="7343140" y="321310"/>
                    <a:pt x="7345680" y="595630"/>
                    <a:pt x="7233920" y="707390"/>
                  </a:cubicBezTo>
                  <a:cubicBezTo>
                    <a:pt x="7002780" y="938530"/>
                    <a:pt x="5474970" y="727710"/>
                    <a:pt x="5099050" y="707390"/>
                  </a:cubicBezTo>
                  <a:cubicBezTo>
                    <a:pt x="4961890" y="699770"/>
                    <a:pt x="4944110" y="684530"/>
                    <a:pt x="4820920" y="676910"/>
                  </a:cubicBezTo>
                  <a:cubicBezTo>
                    <a:pt x="4574540" y="664210"/>
                    <a:pt x="4013200" y="693420"/>
                    <a:pt x="3710940" y="676910"/>
                  </a:cubicBezTo>
                  <a:cubicBezTo>
                    <a:pt x="3502660" y="665480"/>
                    <a:pt x="3420110" y="631190"/>
                    <a:pt x="3183890" y="618490"/>
                  </a:cubicBezTo>
                  <a:cubicBezTo>
                    <a:pt x="2703830" y="590550"/>
                    <a:pt x="1522730" y="637540"/>
                    <a:pt x="998220" y="614680"/>
                  </a:cubicBezTo>
                  <a:cubicBezTo>
                    <a:pt x="703580" y="603250"/>
                    <a:pt x="478790" y="563880"/>
                    <a:pt x="307340" y="558800"/>
                  </a:cubicBezTo>
                  <a:cubicBezTo>
                    <a:pt x="207010" y="554990"/>
                    <a:pt x="115570" y="609600"/>
                    <a:pt x="68580" y="563880"/>
                  </a:cubicBezTo>
                  <a:cubicBezTo>
                    <a:pt x="0" y="496570"/>
                    <a:pt x="68580" y="63500"/>
                    <a:pt x="68580" y="63500"/>
                  </a:cubicBezTo>
                </a:path>
              </a:pathLst>
            </a:custGeom>
            <a:solidFill>
              <a:srgbClr val="FFF234">
                <a:alpha val="12941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0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36328" y="228600"/>
            <a:ext cx="9100288" cy="9829800"/>
            <a:chOff x="0" y="0"/>
            <a:chExt cx="2396784" cy="25889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6784" cy="2588919"/>
            </a:xfrm>
            <a:custGeom>
              <a:avLst/>
              <a:gdLst/>
              <a:ahLst/>
              <a:cxnLst/>
              <a:rect l="l" t="t" r="r" b="b"/>
              <a:pathLst>
                <a:path w="2396784" h="2588919">
                  <a:moveTo>
                    <a:pt x="25522" y="0"/>
                  </a:moveTo>
                  <a:lnTo>
                    <a:pt x="2371261" y="0"/>
                  </a:lnTo>
                  <a:cubicBezTo>
                    <a:pt x="2385357" y="0"/>
                    <a:pt x="2396784" y="11427"/>
                    <a:pt x="2396784" y="25522"/>
                  </a:cubicBezTo>
                  <a:lnTo>
                    <a:pt x="2396784" y="2563396"/>
                  </a:lnTo>
                  <a:cubicBezTo>
                    <a:pt x="2396784" y="2570165"/>
                    <a:pt x="2394095" y="2576657"/>
                    <a:pt x="2389308" y="2581443"/>
                  </a:cubicBezTo>
                  <a:cubicBezTo>
                    <a:pt x="2384522" y="2586230"/>
                    <a:pt x="2378030" y="2588919"/>
                    <a:pt x="2371261" y="2588919"/>
                  </a:cubicBezTo>
                  <a:lnTo>
                    <a:pt x="25522" y="2588919"/>
                  </a:lnTo>
                  <a:cubicBezTo>
                    <a:pt x="11427" y="2588919"/>
                    <a:pt x="0" y="2577492"/>
                    <a:pt x="0" y="2563396"/>
                  </a:cubicBezTo>
                  <a:lnTo>
                    <a:pt x="0" y="25522"/>
                  </a:lnTo>
                  <a:cubicBezTo>
                    <a:pt x="0" y="11427"/>
                    <a:pt x="11427" y="0"/>
                    <a:pt x="25522" y="0"/>
                  </a:cubicBezTo>
                  <a:close/>
                </a:path>
              </a:pathLst>
            </a:custGeom>
            <a:solidFill>
              <a:srgbClr val="D9F0C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96784" cy="2646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053280" y="1785110"/>
            <a:ext cx="14181439" cy="3611348"/>
          </a:xfrm>
          <a:custGeom>
            <a:avLst/>
            <a:gdLst/>
            <a:ahLst/>
            <a:cxnLst/>
            <a:rect l="l" t="t" r="r" b="b"/>
            <a:pathLst>
              <a:path w="14181439" h="3611348">
                <a:moveTo>
                  <a:pt x="0" y="0"/>
                </a:moveTo>
                <a:lnTo>
                  <a:pt x="14181440" y="0"/>
                </a:lnTo>
                <a:lnTo>
                  <a:pt x="14181440" y="3611348"/>
                </a:lnTo>
                <a:lnTo>
                  <a:pt x="0" y="3611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53280" y="5795164"/>
            <a:ext cx="14181439" cy="3698982"/>
          </a:xfrm>
          <a:custGeom>
            <a:avLst/>
            <a:gdLst/>
            <a:ahLst/>
            <a:cxnLst/>
            <a:rect l="l" t="t" r="r" b="b"/>
            <a:pathLst>
              <a:path w="14181439" h="3698982">
                <a:moveTo>
                  <a:pt x="0" y="0"/>
                </a:moveTo>
                <a:lnTo>
                  <a:pt x="14181440" y="0"/>
                </a:lnTo>
                <a:lnTo>
                  <a:pt x="14181440" y="3698982"/>
                </a:lnTo>
                <a:lnTo>
                  <a:pt x="0" y="3698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20914" y="768040"/>
            <a:ext cx="7133691" cy="464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5"/>
              </a:lnSpc>
            </a:pPr>
            <a:r>
              <a:rPr lang="en-US" sz="27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Swin -Transformer  DataSize(1/4)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227898" y="688657"/>
            <a:ext cx="5452110" cy="715328"/>
            <a:chOff x="0" y="0"/>
            <a:chExt cx="7269480" cy="953770"/>
          </a:xfrm>
        </p:grpSpPr>
        <p:sp>
          <p:nvSpPr>
            <p:cNvPr id="9" name="Freeform 9"/>
            <p:cNvSpPr/>
            <p:nvPr/>
          </p:nvSpPr>
          <p:spPr>
            <a:xfrm>
              <a:off x="-25400" y="39370"/>
              <a:ext cx="7293610" cy="876300"/>
            </a:xfrm>
            <a:custGeom>
              <a:avLst/>
              <a:gdLst/>
              <a:ahLst/>
              <a:cxnLst/>
              <a:rect l="l" t="t" r="r" b="b"/>
              <a:pathLst>
                <a:path w="7293610" h="876300">
                  <a:moveTo>
                    <a:pt x="76200" y="160020"/>
                  </a:moveTo>
                  <a:cubicBezTo>
                    <a:pt x="1774190" y="95250"/>
                    <a:pt x="1835150" y="95250"/>
                    <a:pt x="1930400" y="86360"/>
                  </a:cubicBezTo>
                  <a:cubicBezTo>
                    <a:pt x="2021840" y="77470"/>
                    <a:pt x="2090420" y="58420"/>
                    <a:pt x="2202180" y="48260"/>
                  </a:cubicBezTo>
                  <a:cubicBezTo>
                    <a:pt x="2379980" y="31750"/>
                    <a:pt x="2642870" y="22860"/>
                    <a:pt x="2898140" y="16510"/>
                  </a:cubicBezTo>
                  <a:cubicBezTo>
                    <a:pt x="3209290" y="8890"/>
                    <a:pt x="3707130" y="0"/>
                    <a:pt x="3938270" y="11430"/>
                  </a:cubicBezTo>
                  <a:cubicBezTo>
                    <a:pt x="4053840" y="16510"/>
                    <a:pt x="4110990" y="20320"/>
                    <a:pt x="4198620" y="38100"/>
                  </a:cubicBezTo>
                  <a:cubicBezTo>
                    <a:pt x="4292600" y="55880"/>
                    <a:pt x="4384040" y="102870"/>
                    <a:pt x="4484370" y="124460"/>
                  </a:cubicBezTo>
                  <a:cubicBezTo>
                    <a:pt x="4591050" y="147320"/>
                    <a:pt x="4715510" y="144780"/>
                    <a:pt x="4822190" y="166370"/>
                  </a:cubicBezTo>
                  <a:cubicBezTo>
                    <a:pt x="4918710" y="185420"/>
                    <a:pt x="4999990" y="209550"/>
                    <a:pt x="5096510" y="238760"/>
                  </a:cubicBezTo>
                  <a:cubicBezTo>
                    <a:pt x="5205730" y="273050"/>
                    <a:pt x="5325110" y="336550"/>
                    <a:pt x="5444490" y="360680"/>
                  </a:cubicBezTo>
                  <a:cubicBezTo>
                    <a:pt x="5560060" y="384810"/>
                    <a:pt x="5685790" y="383540"/>
                    <a:pt x="5798820" y="383540"/>
                  </a:cubicBezTo>
                  <a:cubicBezTo>
                    <a:pt x="5900420" y="384810"/>
                    <a:pt x="5977890" y="370840"/>
                    <a:pt x="6089650" y="368300"/>
                  </a:cubicBezTo>
                  <a:cubicBezTo>
                    <a:pt x="6243320" y="363220"/>
                    <a:pt x="6483350" y="375920"/>
                    <a:pt x="6635750" y="368300"/>
                  </a:cubicBezTo>
                  <a:cubicBezTo>
                    <a:pt x="6747510" y="361950"/>
                    <a:pt x="6841490" y="355600"/>
                    <a:pt x="6924040" y="339090"/>
                  </a:cubicBezTo>
                  <a:cubicBezTo>
                    <a:pt x="6986270" y="326390"/>
                    <a:pt x="7042150" y="266700"/>
                    <a:pt x="7089140" y="290830"/>
                  </a:cubicBezTo>
                  <a:cubicBezTo>
                    <a:pt x="7166610" y="331470"/>
                    <a:pt x="7293610" y="674370"/>
                    <a:pt x="7242810" y="762000"/>
                  </a:cubicBezTo>
                  <a:cubicBezTo>
                    <a:pt x="7200900" y="834390"/>
                    <a:pt x="7010400" y="819150"/>
                    <a:pt x="6903720" y="835660"/>
                  </a:cubicBezTo>
                  <a:cubicBezTo>
                    <a:pt x="6809740" y="850900"/>
                    <a:pt x="6748780" y="857250"/>
                    <a:pt x="6635750" y="863600"/>
                  </a:cubicBezTo>
                  <a:cubicBezTo>
                    <a:pt x="6442710" y="872490"/>
                    <a:pt x="6083300" y="876300"/>
                    <a:pt x="5847080" y="862330"/>
                  </a:cubicBezTo>
                  <a:cubicBezTo>
                    <a:pt x="5656580" y="850900"/>
                    <a:pt x="5477510" y="830580"/>
                    <a:pt x="5328920" y="800100"/>
                  </a:cubicBezTo>
                  <a:cubicBezTo>
                    <a:pt x="5212080" y="775970"/>
                    <a:pt x="5121910" y="735330"/>
                    <a:pt x="5025390" y="709930"/>
                  </a:cubicBezTo>
                  <a:cubicBezTo>
                    <a:pt x="4936490" y="685800"/>
                    <a:pt x="4855210" y="666750"/>
                    <a:pt x="4768850" y="651510"/>
                  </a:cubicBezTo>
                  <a:cubicBezTo>
                    <a:pt x="4685030" y="637540"/>
                    <a:pt x="4616450" y="637540"/>
                    <a:pt x="4514850" y="621030"/>
                  </a:cubicBezTo>
                  <a:cubicBezTo>
                    <a:pt x="4359910" y="596900"/>
                    <a:pt x="4161790" y="527050"/>
                    <a:pt x="3938270" y="506730"/>
                  </a:cubicBezTo>
                  <a:cubicBezTo>
                    <a:pt x="3630930" y="477520"/>
                    <a:pt x="3147060" y="506730"/>
                    <a:pt x="2838450" y="514350"/>
                  </a:cubicBezTo>
                  <a:cubicBezTo>
                    <a:pt x="2612390" y="520700"/>
                    <a:pt x="2406650" y="527050"/>
                    <a:pt x="2252980" y="541020"/>
                  </a:cubicBezTo>
                  <a:cubicBezTo>
                    <a:pt x="2151380" y="549910"/>
                    <a:pt x="2094230" y="566420"/>
                    <a:pt x="2002790" y="575310"/>
                  </a:cubicBezTo>
                  <a:cubicBezTo>
                    <a:pt x="1893570" y="586740"/>
                    <a:pt x="1774190" y="590550"/>
                    <a:pt x="1640840" y="595630"/>
                  </a:cubicBezTo>
                  <a:cubicBezTo>
                    <a:pt x="1479550" y="601980"/>
                    <a:pt x="1310640" y="599440"/>
                    <a:pt x="1103630" y="607060"/>
                  </a:cubicBezTo>
                  <a:cubicBezTo>
                    <a:pt x="821690" y="617220"/>
                    <a:pt x="247650" y="789940"/>
                    <a:pt x="102870" y="659130"/>
                  </a:cubicBezTo>
                  <a:cubicBezTo>
                    <a:pt x="0" y="567690"/>
                    <a:pt x="76200" y="160020"/>
                    <a:pt x="76200" y="160020"/>
                  </a:cubicBezTo>
                </a:path>
              </a:pathLst>
            </a:custGeom>
            <a:solidFill>
              <a:srgbClr val="FFB868">
                <a:alpha val="12941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0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36328" y="228600"/>
            <a:ext cx="9100288" cy="9829800"/>
            <a:chOff x="0" y="0"/>
            <a:chExt cx="2396784" cy="25889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6784" cy="2588919"/>
            </a:xfrm>
            <a:custGeom>
              <a:avLst/>
              <a:gdLst/>
              <a:ahLst/>
              <a:cxnLst/>
              <a:rect l="l" t="t" r="r" b="b"/>
              <a:pathLst>
                <a:path w="2396784" h="2588919">
                  <a:moveTo>
                    <a:pt x="25522" y="0"/>
                  </a:moveTo>
                  <a:lnTo>
                    <a:pt x="2371261" y="0"/>
                  </a:lnTo>
                  <a:cubicBezTo>
                    <a:pt x="2385357" y="0"/>
                    <a:pt x="2396784" y="11427"/>
                    <a:pt x="2396784" y="25522"/>
                  </a:cubicBezTo>
                  <a:lnTo>
                    <a:pt x="2396784" y="2563396"/>
                  </a:lnTo>
                  <a:cubicBezTo>
                    <a:pt x="2396784" y="2570165"/>
                    <a:pt x="2394095" y="2576657"/>
                    <a:pt x="2389308" y="2581443"/>
                  </a:cubicBezTo>
                  <a:cubicBezTo>
                    <a:pt x="2384522" y="2586230"/>
                    <a:pt x="2378030" y="2588919"/>
                    <a:pt x="2371261" y="2588919"/>
                  </a:cubicBezTo>
                  <a:lnTo>
                    <a:pt x="25522" y="2588919"/>
                  </a:lnTo>
                  <a:cubicBezTo>
                    <a:pt x="11427" y="2588919"/>
                    <a:pt x="0" y="2577492"/>
                    <a:pt x="0" y="2563396"/>
                  </a:cubicBezTo>
                  <a:lnTo>
                    <a:pt x="0" y="25522"/>
                  </a:lnTo>
                  <a:cubicBezTo>
                    <a:pt x="0" y="11427"/>
                    <a:pt x="11427" y="0"/>
                    <a:pt x="25522" y="0"/>
                  </a:cubicBezTo>
                  <a:close/>
                </a:path>
              </a:pathLst>
            </a:custGeom>
            <a:solidFill>
              <a:srgbClr val="D9F0C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96784" cy="2646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92071" y="6556012"/>
            <a:ext cx="11303329" cy="2782653"/>
          </a:xfrm>
          <a:custGeom>
            <a:avLst/>
            <a:gdLst/>
            <a:ahLst/>
            <a:cxnLst/>
            <a:rect l="l" t="t" r="r" b="b"/>
            <a:pathLst>
              <a:path w="11303329" h="2782653">
                <a:moveTo>
                  <a:pt x="0" y="0"/>
                </a:moveTo>
                <a:lnTo>
                  <a:pt x="11303329" y="0"/>
                </a:lnTo>
                <a:lnTo>
                  <a:pt x="11303329" y="2782654"/>
                </a:lnTo>
                <a:lnTo>
                  <a:pt x="0" y="278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2071" y="2368013"/>
            <a:ext cx="11303329" cy="2983620"/>
          </a:xfrm>
          <a:custGeom>
            <a:avLst/>
            <a:gdLst/>
            <a:ahLst/>
            <a:cxnLst/>
            <a:rect l="l" t="t" r="r" b="b"/>
            <a:pathLst>
              <a:path w="11303329" h="2983620">
                <a:moveTo>
                  <a:pt x="0" y="0"/>
                </a:moveTo>
                <a:lnTo>
                  <a:pt x="11303329" y="0"/>
                </a:lnTo>
                <a:lnTo>
                  <a:pt x="11303329" y="2983620"/>
                </a:lnTo>
                <a:lnTo>
                  <a:pt x="0" y="2983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92071" y="598269"/>
            <a:ext cx="15547839" cy="923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766"/>
              </a:lnSpc>
            </a:pPr>
            <a:r>
              <a:rPr lang="en-US" sz="719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 COMPARISON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7400" y="1734383"/>
            <a:ext cx="7133691" cy="464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5"/>
              </a:lnSpc>
            </a:pPr>
            <a:r>
              <a:rPr lang="en-US" sz="27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Swin -Transformer  DataSize(1/4)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7400" y="5875508"/>
            <a:ext cx="7133691" cy="464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5"/>
              </a:lnSpc>
            </a:pPr>
            <a:r>
              <a:rPr lang="en-US" sz="27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Vision-Transformer  DataSize(1/4)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78255" y="1781175"/>
            <a:ext cx="5316855" cy="492443"/>
            <a:chOff x="0" y="0"/>
            <a:chExt cx="7089140" cy="656590"/>
          </a:xfrm>
        </p:grpSpPr>
        <p:sp>
          <p:nvSpPr>
            <p:cNvPr id="11" name="Freeform 11"/>
            <p:cNvSpPr/>
            <p:nvPr/>
          </p:nvSpPr>
          <p:spPr>
            <a:xfrm>
              <a:off x="-69850" y="-59690"/>
              <a:ext cx="7199630" cy="967740"/>
            </a:xfrm>
            <a:custGeom>
              <a:avLst/>
              <a:gdLst/>
              <a:ahLst/>
              <a:cxnLst/>
              <a:rect l="l" t="t" r="r" b="b"/>
              <a:pathLst>
                <a:path w="7199630" h="967740">
                  <a:moveTo>
                    <a:pt x="120650" y="139700"/>
                  </a:moveTo>
                  <a:cubicBezTo>
                    <a:pt x="3890010" y="158750"/>
                    <a:pt x="3921760" y="207010"/>
                    <a:pt x="4005580" y="212090"/>
                  </a:cubicBezTo>
                  <a:cubicBezTo>
                    <a:pt x="4089400" y="217170"/>
                    <a:pt x="4142740" y="179070"/>
                    <a:pt x="4262120" y="170180"/>
                  </a:cubicBezTo>
                  <a:cubicBezTo>
                    <a:pt x="4532630" y="147320"/>
                    <a:pt x="5214620" y="184150"/>
                    <a:pt x="5599430" y="170180"/>
                  </a:cubicBezTo>
                  <a:cubicBezTo>
                    <a:pt x="5892800" y="158750"/>
                    <a:pt x="6118860" y="120650"/>
                    <a:pt x="6372860" y="110490"/>
                  </a:cubicBezTo>
                  <a:cubicBezTo>
                    <a:pt x="6620510" y="100330"/>
                    <a:pt x="6997700" y="0"/>
                    <a:pt x="7108190" y="110490"/>
                  </a:cubicBezTo>
                  <a:cubicBezTo>
                    <a:pt x="7199630" y="200660"/>
                    <a:pt x="7194550" y="519430"/>
                    <a:pt x="7108190" y="605790"/>
                  </a:cubicBezTo>
                  <a:cubicBezTo>
                    <a:pt x="7015480" y="699770"/>
                    <a:pt x="6714490" y="613410"/>
                    <a:pt x="6521450" y="605790"/>
                  </a:cubicBezTo>
                  <a:cubicBezTo>
                    <a:pt x="6333490" y="598170"/>
                    <a:pt x="6127750" y="546100"/>
                    <a:pt x="5967730" y="563880"/>
                  </a:cubicBezTo>
                  <a:cubicBezTo>
                    <a:pt x="5839460" y="577850"/>
                    <a:pt x="5786120" y="642620"/>
                    <a:pt x="5629910" y="665480"/>
                  </a:cubicBezTo>
                  <a:cubicBezTo>
                    <a:pt x="5294630" y="713740"/>
                    <a:pt x="4329430" y="681990"/>
                    <a:pt x="4019550" y="665480"/>
                  </a:cubicBezTo>
                  <a:cubicBezTo>
                    <a:pt x="3895090" y="657860"/>
                    <a:pt x="3895090" y="642620"/>
                    <a:pt x="3756660" y="635000"/>
                  </a:cubicBezTo>
                  <a:cubicBezTo>
                    <a:pt x="3242310" y="607060"/>
                    <a:pt x="449580" y="967740"/>
                    <a:pt x="120650" y="640080"/>
                  </a:cubicBezTo>
                  <a:cubicBezTo>
                    <a:pt x="0" y="519430"/>
                    <a:pt x="120650" y="139700"/>
                    <a:pt x="120650" y="139700"/>
                  </a:cubicBezTo>
                </a:path>
              </a:pathLst>
            </a:custGeom>
            <a:solidFill>
              <a:srgbClr val="7EFFF7">
                <a:alpha val="12941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087755" y="5907405"/>
            <a:ext cx="5718810" cy="559118"/>
            <a:chOff x="0" y="0"/>
            <a:chExt cx="7625080" cy="745490"/>
          </a:xfrm>
        </p:grpSpPr>
        <p:sp>
          <p:nvSpPr>
            <p:cNvPr id="13" name="Freeform 13"/>
            <p:cNvSpPr/>
            <p:nvPr/>
          </p:nvSpPr>
          <p:spPr>
            <a:xfrm>
              <a:off x="-13970" y="50800"/>
              <a:ext cx="7593330" cy="657860"/>
            </a:xfrm>
            <a:custGeom>
              <a:avLst/>
              <a:gdLst/>
              <a:ahLst/>
              <a:cxnLst/>
              <a:rect l="l" t="t" r="r" b="b"/>
              <a:pathLst>
                <a:path w="7593330" h="657860">
                  <a:moveTo>
                    <a:pt x="97790" y="0"/>
                  </a:moveTo>
                  <a:cubicBezTo>
                    <a:pt x="806450" y="62230"/>
                    <a:pt x="1024890" y="49530"/>
                    <a:pt x="1173480" y="58420"/>
                  </a:cubicBezTo>
                  <a:cubicBezTo>
                    <a:pt x="1273810" y="64770"/>
                    <a:pt x="1341120" y="82550"/>
                    <a:pt x="1424940" y="87630"/>
                  </a:cubicBezTo>
                  <a:cubicBezTo>
                    <a:pt x="1510030" y="92710"/>
                    <a:pt x="1581150" y="82550"/>
                    <a:pt x="1680210" y="87630"/>
                  </a:cubicBezTo>
                  <a:cubicBezTo>
                    <a:pt x="1823720" y="96520"/>
                    <a:pt x="2006600" y="137160"/>
                    <a:pt x="2198370" y="147320"/>
                  </a:cubicBezTo>
                  <a:cubicBezTo>
                    <a:pt x="2439670" y="161290"/>
                    <a:pt x="2773680" y="154940"/>
                    <a:pt x="3013710" y="147320"/>
                  </a:cubicBezTo>
                  <a:cubicBezTo>
                    <a:pt x="3206750" y="142240"/>
                    <a:pt x="3279140" y="125730"/>
                    <a:pt x="3530600" y="118110"/>
                  </a:cubicBezTo>
                  <a:cubicBezTo>
                    <a:pt x="4210050" y="99060"/>
                    <a:pt x="7273290" y="19050"/>
                    <a:pt x="7302500" y="118110"/>
                  </a:cubicBezTo>
                  <a:cubicBezTo>
                    <a:pt x="7306310" y="135890"/>
                    <a:pt x="7205980" y="148590"/>
                    <a:pt x="7203440" y="179070"/>
                  </a:cubicBezTo>
                  <a:cubicBezTo>
                    <a:pt x="7199630" y="241300"/>
                    <a:pt x="7593330" y="422910"/>
                    <a:pt x="7588250" y="492760"/>
                  </a:cubicBezTo>
                  <a:cubicBezTo>
                    <a:pt x="7584440" y="533400"/>
                    <a:pt x="7499350" y="560070"/>
                    <a:pt x="7442200" y="579120"/>
                  </a:cubicBezTo>
                  <a:cubicBezTo>
                    <a:pt x="7372350" y="604520"/>
                    <a:pt x="7326630" y="604520"/>
                    <a:pt x="7195820" y="613410"/>
                  </a:cubicBezTo>
                  <a:cubicBezTo>
                    <a:pt x="6704330" y="646430"/>
                    <a:pt x="4193540" y="629920"/>
                    <a:pt x="3674110" y="613410"/>
                  </a:cubicBezTo>
                  <a:cubicBezTo>
                    <a:pt x="3526790" y="608330"/>
                    <a:pt x="3491230" y="591820"/>
                    <a:pt x="3389630" y="594360"/>
                  </a:cubicBezTo>
                  <a:cubicBezTo>
                    <a:pt x="3272790" y="598170"/>
                    <a:pt x="3164840" y="633730"/>
                    <a:pt x="3013710" y="642620"/>
                  </a:cubicBezTo>
                  <a:cubicBezTo>
                    <a:pt x="2787650" y="657860"/>
                    <a:pt x="2413000" y="656590"/>
                    <a:pt x="2162810" y="642620"/>
                  </a:cubicBezTo>
                  <a:cubicBezTo>
                    <a:pt x="1964690" y="631190"/>
                    <a:pt x="1776730" y="591820"/>
                    <a:pt x="1631950" y="582930"/>
                  </a:cubicBezTo>
                  <a:cubicBezTo>
                    <a:pt x="1531620" y="577850"/>
                    <a:pt x="1463040" y="586740"/>
                    <a:pt x="1377950" y="582930"/>
                  </a:cubicBezTo>
                  <a:cubicBezTo>
                    <a:pt x="1292860" y="577850"/>
                    <a:pt x="1223010" y="560070"/>
                    <a:pt x="1121410" y="553720"/>
                  </a:cubicBezTo>
                  <a:cubicBezTo>
                    <a:pt x="972820" y="544830"/>
                    <a:pt x="722630" y="556260"/>
                    <a:pt x="575310" y="544830"/>
                  </a:cubicBezTo>
                  <a:cubicBezTo>
                    <a:pt x="474980" y="537210"/>
                    <a:pt x="406400" y="518160"/>
                    <a:pt x="321310" y="510540"/>
                  </a:cubicBezTo>
                  <a:cubicBezTo>
                    <a:pt x="236220" y="502920"/>
                    <a:pt x="111760" y="551180"/>
                    <a:pt x="64770" y="499110"/>
                  </a:cubicBezTo>
                  <a:cubicBezTo>
                    <a:pt x="0" y="425450"/>
                    <a:pt x="97790" y="0"/>
                    <a:pt x="97790" y="0"/>
                  </a:cubicBezTo>
                </a:path>
              </a:pathLst>
            </a:custGeom>
            <a:solidFill>
              <a:srgbClr val="BC9BFF">
                <a:alpha val="12941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24191"/>
            <a:ext cx="16230600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6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ACCURACY MATRIX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17887" y="2621445"/>
            <a:ext cx="16230600" cy="5730091"/>
            <a:chOff x="0" y="0"/>
            <a:chExt cx="4274726" cy="1509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509160"/>
            </a:xfrm>
            <a:custGeom>
              <a:avLst/>
              <a:gdLst/>
              <a:ahLst/>
              <a:cxnLst/>
              <a:rect l="l" t="t" r="r" b="b"/>
              <a:pathLst>
                <a:path w="4274726" h="1509160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1494850"/>
                  </a:lnTo>
                  <a:cubicBezTo>
                    <a:pt x="4274726" y="1498645"/>
                    <a:pt x="4273218" y="1502285"/>
                    <a:pt x="4270535" y="1504969"/>
                  </a:cubicBezTo>
                  <a:cubicBezTo>
                    <a:pt x="4267851" y="1507652"/>
                    <a:pt x="4264211" y="1509160"/>
                    <a:pt x="4260416" y="1509160"/>
                  </a:cubicBezTo>
                  <a:lnTo>
                    <a:pt x="14310" y="1509160"/>
                  </a:lnTo>
                  <a:cubicBezTo>
                    <a:pt x="10515" y="1509160"/>
                    <a:pt x="6875" y="1507652"/>
                    <a:pt x="4191" y="1504969"/>
                  </a:cubicBezTo>
                  <a:cubicBezTo>
                    <a:pt x="1508" y="1502285"/>
                    <a:pt x="0" y="1498645"/>
                    <a:pt x="0" y="1494850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274726" cy="1566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227497" y="3072623"/>
          <a:ext cx="15611380" cy="4827736"/>
        </p:xfrm>
        <a:graphic>
          <a:graphicData uri="http://schemas.openxmlformats.org/drawingml/2006/table">
            <a:tbl>
              <a:tblPr/>
              <a:tblGrid>
                <a:gridCol w="3122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2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2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2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222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6932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MODEL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ACCURACY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PRECISION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RECALL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F1 SCORE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3927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VIT </a:t>
                      </a:r>
                      <a:endParaRPr lang="en-US" sz="1100"/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DATASIZE 1/16</a:t>
                      </a:r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E7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92.36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51.47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48.96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50.18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3927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VIT</a:t>
                      </a:r>
                      <a:endParaRPr lang="en-US" sz="1100"/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DATASIZE 1/4</a:t>
                      </a:r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EB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97.55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74.43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65.11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69.46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3927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SWIN</a:t>
                      </a:r>
                      <a:endParaRPr lang="en-US" sz="1100"/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DATASIZE 1/16</a:t>
                      </a:r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F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96.87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78.71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61.91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69.31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6629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SWIN</a:t>
                      </a:r>
                      <a:endParaRPr lang="en-US" sz="1100"/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DATASIZE 1/4</a:t>
                      </a:r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F9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98.74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85.31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85.24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TT Interphases Bold"/>
                          <a:ea typeface="TT Interphases Bold"/>
                          <a:cs typeface="TT Interphases Bold"/>
                          <a:sym typeface="TT Interphases Bold"/>
                        </a:rPr>
                        <a:t>85.27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6304" y="2110676"/>
            <a:ext cx="16351484" cy="6835171"/>
            <a:chOff x="0" y="0"/>
            <a:chExt cx="4306564" cy="1800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06564" cy="1800209"/>
            </a:xfrm>
            <a:custGeom>
              <a:avLst/>
              <a:gdLst/>
              <a:ahLst/>
              <a:cxnLst/>
              <a:rect l="l" t="t" r="r" b="b"/>
              <a:pathLst>
                <a:path w="4306564" h="1800209">
                  <a:moveTo>
                    <a:pt x="14204" y="0"/>
                  </a:moveTo>
                  <a:lnTo>
                    <a:pt x="4292360" y="0"/>
                  </a:lnTo>
                  <a:cubicBezTo>
                    <a:pt x="4296127" y="0"/>
                    <a:pt x="4299740" y="1496"/>
                    <a:pt x="4302404" y="4160"/>
                  </a:cubicBezTo>
                  <a:cubicBezTo>
                    <a:pt x="4305067" y="6824"/>
                    <a:pt x="4306564" y="10437"/>
                    <a:pt x="4306564" y="14204"/>
                  </a:cubicBezTo>
                  <a:lnTo>
                    <a:pt x="4306564" y="1786006"/>
                  </a:lnTo>
                  <a:cubicBezTo>
                    <a:pt x="4306564" y="1789773"/>
                    <a:pt x="4305067" y="1793385"/>
                    <a:pt x="4302404" y="1796049"/>
                  </a:cubicBezTo>
                  <a:cubicBezTo>
                    <a:pt x="4299740" y="1798713"/>
                    <a:pt x="4296127" y="1800209"/>
                    <a:pt x="4292360" y="1800209"/>
                  </a:cubicBezTo>
                  <a:lnTo>
                    <a:pt x="14204" y="1800209"/>
                  </a:lnTo>
                  <a:cubicBezTo>
                    <a:pt x="10437" y="1800209"/>
                    <a:pt x="6824" y="1798713"/>
                    <a:pt x="4160" y="1796049"/>
                  </a:cubicBezTo>
                  <a:cubicBezTo>
                    <a:pt x="1496" y="1793385"/>
                    <a:pt x="0" y="1789773"/>
                    <a:pt x="0" y="1786006"/>
                  </a:cubicBezTo>
                  <a:lnTo>
                    <a:pt x="0" y="14204"/>
                  </a:lnTo>
                  <a:cubicBezTo>
                    <a:pt x="0" y="10437"/>
                    <a:pt x="1496" y="6824"/>
                    <a:pt x="4160" y="4160"/>
                  </a:cubicBezTo>
                  <a:cubicBezTo>
                    <a:pt x="6824" y="1496"/>
                    <a:pt x="10437" y="0"/>
                    <a:pt x="14204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306564" cy="1857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9887366"/>
            <a:ext cx="524364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28700" y="1076325"/>
            <a:ext cx="5059131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6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724736"/>
            <a:ext cx="16230600" cy="38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800" b="1">
                <a:solidFill>
                  <a:srgbClr val="7C54CE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HIERARCHICAL VISION TRANSFORMER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265122"/>
            <a:ext cx="13711112" cy="2072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5" lvl="1" indent="-259082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Learns multi-scale features via a custom patch-based hierarchical encoder</a:t>
            </a:r>
          </a:p>
          <a:p>
            <a:pPr marL="518165" lvl="1" indent="-259082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Uses global self-attention, enabling full-image context modeling at each level</a:t>
            </a:r>
          </a:p>
          <a:p>
            <a:pPr marL="518165" lvl="1" indent="-259082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Strong performance on large datasets and tasks requiring global reasoning</a:t>
            </a:r>
          </a:p>
          <a:p>
            <a:pPr marL="518165" lvl="1" indent="-259082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Higher computational cost due to global attention at all stages</a:t>
            </a:r>
          </a:p>
          <a:p>
            <a:pPr algn="l">
              <a:lnSpc>
                <a:spcPts val="3360"/>
              </a:lnSpc>
            </a:pPr>
            <a:endParaRPr lang="en-US" sz="2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5566361"/>
            <a:ext cx="16230600" cy="38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800" b="1">
                <a:solidFill>
                  <a:srgbClr val="7C54CE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HIERARCHICAL SWIN TRANSFORMER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102986"/>
            <a:ext cx="13711112" cy="2072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5" lvl="1" indent="-259082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Also hierarchical, but uses shifted window-based local attention</a:t>
            </a:r>
          </a:p>
          <a:p>
            <a:pPr marL="518165" lvl="1" indent="-259082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Efficient modeling of both local and global context with linear scalability</a:t>
            </a:r>
          </a:p>
          <a:p>
            <a:pPr marL="518165" lvl="1" indent="-259082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Shifted windows introduce local inductive bias while allowing cross-window interaction</a:t>
            </a:r>
          </a:p>
          <a:p>
            <a:pPr marL="518165" lvl="1" indent="-259082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Balances performance and computation, even on high-resolution images</a:t>
            </a:r>
          </a:p>
          <a:p>
            <a:pPr algn="l">
              <a:lnSpc>
                <a:spcPts val="3360"/>
              </a:lnSpc>
            </a:pPr>
            <a:endParaRPr lang="en-US" sz="2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74701" y="228600"/>
            <a:ext cx="10957943" cy="9829800"/>
            <a:chOff x="0" y="0"/>
            <a:chExt cx="2886043" cy="25889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86043" cy="2588919"/>
            </a:xfrm>
            <a:custGeom>
              <a:avLst/>
              <a:gdLst/>
              <a:ahLst/>
              <a:cxnLst/>
              <a:rect l="l" t="t" r="r" b="b"/>
              <a:pathLst>
                <a:path w="2886043" h="2588919">
                  <a:moveTo>
                    <a:pt x="21195" y="0"/>
                  </a:moveTo>
                  <a:lnTo>
                    <a:pt x="2864847" y="0"/>
                  </a:lnTo>
                  <a:cubicBezTo>
                    <a:pt x="2870469" y="0"/>
                    <a:pt x="2875860" y="2233"/>
                    <a:pt x="2879835" y="6208"/>
                  </a:cubicBezTo>
                  <a:cubicBezTo>
                    <a:pt x="2883810" y="10183"/>
                    <a:pt x="2886043" y="15574"/>
                    <a:pt x="2886043" y="21195"/>
                  </a:cubicBezTo>
                  <a:lnTo>
                    <a:pt x="2886043" y="2567723"/>
                  </a:lnTo>
                  <a:cubicBezTo>
                    <a:pt x="2886043" y="2573344"/>
                    <a:pt x="2883810" y="2578736"/>
                    <a:pt x="2879835" y="2582711"/>
                  </a:cubicBezTo>
                  <a:cubicBezTo>
                    <a:pt x="2875860" y="2586686"/>
                    <a:pt x="2870469" y="2588919"/>
                    <a:pt x="2864847" y="2588919"/>
                  </a:cubicBezTo>
                  <a:lnTo>
                    <a:pt x="21195" y="2588919"/>
                  </a:lnTo>
                  <a:cubicBezTo>
                    <a:pt x="15574" y="2588919"/>
                    <a:pt x="10183" y="2586686"/>
                    <a:pt x="6208" y="2582711"/>
                  </a:cubicBezTo>
                  <a:cubicBezTo>
                    <a:pt x="2233" y="2578736"/>
                    <a:pt x="0" y="2573344"/>
                    <a:pt x="0" y="2567723"/>
                  </a:cubicBezTo>
                  <a:lnTo>
                    <a:pt x="0" y="21195"/>
                  </a:lnTo>
                  <a:cubicBezTo>
                    <a:pt x="0" y="15574"/>
                    <a:pt x="2233" y="10183"/>
                    <a:pt x="6208" y="6208"/>
                  </a:cubicBezTo>
                  <a:cubicBezTo>
                    <a:pt x="10183" y="2233"/>
                    <a:pt x="15574" y="0"/>
                    <a:pt x="21195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886043" cy="2646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076325"/>
            <a:ext cx="5059131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6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REFERENCES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7074701" y="228600"/>
          <a:ext cx="10567502" cy="8747045"/>
        </p:xfrm>
        <a:graphic>
          <a:graphicData uri="http://schemas.openxmlformats.org/drawingml/2006/table">
            <a:tbl>
              <a:tblPr/>
              <a:tblGrid>
                <a:gridCol w="10567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46783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u="sng" dirty="0">
                          <a:solidFill>
                            <a:srgbClr val="000000"/>
                          </a:solidFill>
                          <a:latin typeface="TT Interphases"/>
                          <a:ea typeface="TT Interphases"/>
                          <a:cs typeface="TT Interphases"/>
                          <a:sym typeface="TT Interphases"/>
                          <a:hlinkClick r:id="rId2" tooltip="https://arxiv.org/abs/2103.14030"/>
                        </a:rPr>
                        <a:t>Liu, Z., Lin, Y., Cao, Y., Hu, H., Wei, Y., Zhang, Z., Lin, S., Guo, B. (2021). Swin Transformer: Hierarchical Vision Transformer using Shifted Windows. </a:t>
                      </a:r>
                      <a:r>
                        <a:rPr lang="en-US" sz="2100" u="sng" dirty="0" err="1">
                          <a:solidFill>
                            <a:srgbClr val="000000"/>
                          </a:solidFill>
                          <a:latin typeface="TT Interphases"/>
                          <a:ea typeface="TT Interphases"/>
                          <a:cs typeface="TT Interphases"/>
                          <a:sym typeface="TT Interphases"/>
                          <a:hlinkClick r:id="rId2" tooltip="https://arxiv.org/abs/2103.14030"/>
                        </a:rPr>
                        <a:t>arXiv</a:t>
                      </a:r>
                      <a:r>
                        <a:rPr lang="en-US" sz="2100" u="sng" dirty="0">
                          <a:solidFill>
                            <a:srgbClr val="000000"/>
                          </a:solidFill>
                          <a:latin typeface="TT Interphases"/>
                          <a:ea typeface="TT Interphases"/>
                          <a:cs typeface="TT Interphases"/>
                          <a:sym typeface="TT Interphases"/>
                          <a:hlinkClick r:id="rId2" tooltip="https://arxiv.org/abs/2103.14030"/>
                        </a:rPr>
                        <a:t> preprint arXiv:2103.14030.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754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u="sng">
                          <a:solidFill>
                            <a:srgbClr val="000000"/>
                          </a:solidFill>
                          <a:latin typeface="TT Interphases"/>
                          <a:ea typeface="TT Interphases"/>
                          <a:cs typeface="TT Interphases"/>
                          <a:sym typeface="TT Interphases"/>
                          <a:hlinkClick r:id="rId3" tooltip="https://ieeexplore.ieee.org/abstract/document/9883686"/>
                        </a:rPr>
                        <a:t>W. G. C. Bandara and V. M. Patel, "A Transformer-Based Siamese Network for Change Detection," IGARSS 2022 - 2022 IEEE International Geoscience and Remote Sensing Symposium, Kuala Lumpur, Malaysia, 2022, pp. 207-210, doi: 10.1109/IGARSS46834.2022.9883686.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633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u="sng">
                          <a:solidFill>
                            <a:srgbClr val="000000"/>
                          </a:solidFill>
                          <a:latin typeface="TT Interphases"/>
                          <a:ea typeface="TT Interphases"/>
                          <a:cs typeface="TT Interphases"/>
                          <a:sym typeface="TT Interphases"/>
                          <a:hlinkClick r:id="rId4" tooltip="https://ieeexplore.ieee.org/abstract/document/8451652"/>
                        </a:rPr>
                        <a:t>R. Caye Daudt, B. Le Saux and A. Boulch, "Fully Convolutional Siamese Networks for Change Detection," 2018 25th IEEE International Conference on Image Processing (ICIP), Athens, Greece, 2018, pp. 4063-4067, doi: 10.1109/ICIP.2018.8451652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754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u="sng">
                          <a:solidFill>
                            <a:srgbClr val="000000"/>
                          </a:solidFill>
                          <a:latin typeface="TT Interphases"/>
                          <a:ea typeface="TT Interphases"/>
                          <a:cs typeface="TT Interphases"/>
                          <a:sym typeface="TT Interphases"/>
                          <a:hlinkClick r:id="rId5" tooltip="https://arxiv.org/abs/2010.11929"/>
                        </a:rPr>
                        <a:t>Dosovitskiy, A., Beyer, L., Kolesnikov, A., Weissenborn, D., Zhai, X., Unterthiner, T., Dehghani, M., Minderer, M., Heigold, G., Gelly, S., Uszkoreit, J., Houlsby, N. (2020). An Image is Worth 16x16 Words: Transformers for Image Recognition at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 u="sng">
                          <a:solidFill>
                            <a:srgbClr val="000000"/>
                          </a:solidFill>
                          <a:latin typeface="TT Interphases"/>
                          <a:ea typeface="TT Interphases"/>
                          <a:cs typeface="TT Interphases"/>
                          <a:sym typeface="TT Interphases"/>
                          <a:hlinkClick r:id="rId5" tooltip="https://arxiv.org/abs/2010.11929"/>
                        </a:rPr>
                        <a:t>  Scale. arXiv preprint arXiv:2010.11929.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3196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TT Interphases"/>
                          <a:ea typeface="TT Interphases"/>
                          <a:cs typeface="TT Interphases"/>
                          <a:sym typeface="TT Interphases"/>
                        </a:rPr>
                        <a:t>Understanding Deep Learning by Simon J.D. Prince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0276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u="sng" dirty="0" err="1">
                          <a:solidFill>
                            <a:srgbClr val="000000"/>
                          </a:solidFill>
                          <a:latin typeface="TT Interphases"/>
                          <a:ea typeface="TT Interphases"/>
                          <a:cs typeface="TT Interphases"/>
                          <a:sym typeface="TT Interphases"/>
                          <a:hlinkClick r:id="rId6" tooltip="https://www.youtube.com/watch?v=qUSPbHE3OeU&amp;t=757s"/>
                        </a:rPr>
                        <a:t>Youtube</a:t>
                      </a:r>
                      <a:r>
                        <a:rPr lang="en-US" sz="2100" u="sng" dirty="0">
                          <a:solidFill>
                            <a:srgbClr val="000000"/>
                          </a:solidFill>
                          <a:latin typeface="TT Interphases"/>
                          <a:ea typeface="TT Interphases"/>
                          <a:cs typeface="TT Interphases"/>
                          <a:sym typeface="TT Interphases"/>
                          <a:hlinkClick r:id="rId6" tooltip="https://www.youtube.com/watch?v=qUSPbHE3OeU&amp;t=757s"/>
                        </a:rPr>
                        <a:t> Video </a:t>
                      </a:r>
                      <a:r>
                        <a:rPr lang="en-US" sz="2100" u="sng" dirty="0" err="1">
                          <a:solidFill>
                            <a:srgbClr val="000000"/>
                          </a:solidFill>
                          <a:latin typeface="TT Interphases"/>
                          <a:ea typeface="TT Interphases"/>
                          <a:cs typeface="TT Interphases"/>
                          <a:sym typeface="TT Interphases"/>
                          <a:hlinkClick r:id="rId6" tooltip="https://www.youtube.com/watch?v=qUSPbHE3OeU&amp;t=757s"/>
                        </a:rPr>
                        <a:t>Explaination</a:t>
                      </a:r>
                      <a:r>
                        <a:rPr lang="en-US" sz="2100" u="sng" dirty="0">
                          <a:solidFill>
                            <a:srgbClr val="000000"/>
                          </a:solidFill>
                          <a:latin typeface="TT Interphases"/>
                          <a:ea typeface="TT Interphases"/>
                          <a:cs typeface="TT Interphases"/>
                          <a:sym typeface="TT Interphases"/>
                          <a:hlinkClick r:id="rId6" tooltip="https://www.youtube.com/watch?v=qUSPbHE3OeU&amp;t=757s"/>
                        </a:rPr>
                        <a:t> of Swin Transformer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9399258" y="9229725"/>
            <a:ext cx="8021490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u="sng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  <a:hlinkClick r:id="rId7" tooltip="https://www.youtube.com/watch?v=TrdevFK_am4"/>
              </a:rPr>
              <a:t>Youtube Video for understanding Vision Transformer</a:t>
            </a:r>
          </a:p>
        </p:txBody>
      </p:sp>
      <p:sp>
        <p:nvSpPr>
          <p:cNvPr id="8" name="AutoShape 8"/>
          <p:cNvSpPr/>
          <p:nvPr/>
        </p:nvSpPr>
        <p:spPr>
          <a:xfrm>
            <a:off x="7074701" y="8989202"/>
            <a:ext cx="10957943" cy="0"/>
          </a:xfrm>
          <a:prstGeom prst="line">
            <a:avLst/>
          </a:prstGeom>
          <a:ln w="19050" cap="flat">
            <a:solidFill>
              <a:srgbClr val="5C595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85013"/>
            <a:ext cx="5085660" cy="3968053"/>
            <a:chOff x="0" y="0"/>
            <a:chExt cx="1339433" cy="10450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9433" cy="1045084"/>
            </a:xfrm>
            <a:custGeom>
              <a:avLst/>
              <a:gdLst/>
              <a:ahLst/>
              <a:cxnLst/>
              <a:rect l="l" t="t" r="r" b="b"/>
              <a:pathLst>
                <a:path w="1339433" h="1045084">
                  <a:moveTo>
                    <a:pt x="45669" y="0"/>
                  </a:moveTo>
                  <a:lnTo>
                    <a:pt x="1293764" y="0"/>
                  </a:lnTo>
                  <a:cubicBezTo>
                    <a:pt x="1318986" y="0"/>
                    <a:pt x="1339433" y="20447"/>
                    <a:pt x="1339433" y="45669"/>
                  </a:cubicBezTo>
                  <a:lnTo>
                    <a:pt x="1339433" y="999415"/>
                  </a:lnTo>
                  <a:cubicBezTo>
                    <a:pt x="1339433" y="1011527"/>
                    <a:pt x="1334622" y="1023143"/>
                    <a:pt x="1326057" y="1031708"/>
                  </a:cubicBezTo>
                  <a:cubicBezTo>
                    <a:pt x="1317492" y="1040272"/>
                    <a:pt x="1305876" y="1045084"/>
                    <a:pt x="1293764" y="1045084"/>
                  </a:cubicBezTo>
                  <a:lnTo>
                    <a:pt x="45669" y="1045084"/>
                  </a:lnTo>
                  <a:cubicBezTo>
                    <a:pt x="33557" y="1045084"/>
                    <a:pt x="21941" y="1040272"/>
                    <a:pt x="13376" y="1031708"/>
                  </a:cubicBezTo>
                  <a:cubicBezTo>
                    <a:pt x="4812" y="1023143"/>
                    <a:pt x="0" y="1011527"/>
                    <a:pt x="0" y="999415"/>
                  </a:cubicBezTo>
                  <a:lnTo>
                    <a:pt x="0" y="45669"/>
                  </a:lnTo>
                  <a:cubicBezTo>
                    <a:pt x="0" y="33557"/>
                    <a:pt x="4812" y="21941"/>
                    <a:pt x="13376" y="13376"/>
                  </a:cubicBezTo>
                  <a:cubicBezTo>
                    <a:pt x="21941" y="4812"/>
                    <a:pt x="33557" y="0"/>
                    <a:pt x="45669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339433" cy="1102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66857" y="3543420"/>
            <a:ext cx="4009346" cy="849964"/>
            <a:chOff x="0" y="0"/>
            <a:chExt cx="1055959" cy="2238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5959" cy="223859"/>
            </a:xfrm>
            <a:custGeom>
              <a:avLst/>
              <a:gdLst/>
              <a:ahLst/>
              <a:cxnLst/>
              <a:rect l="l" t="t" r="r" b="b"/>
              <a:pathLst>
                <a:path w="1055959" h="223859">
                  <a:moveTo>
                    <a:pt x="98479" y="0"/>
                  </a:moveTo>
                  <a:lnTo>
                    <a:pt x="957480" y="0"/>
                  </a:lnTo>
                  <a:cubicBezTo>
                    <a:pt x="1011869" y="0"/>
                    <a:pt x="1055959" y="44091"/>
                    <a:pt x="1055959" y="98479"/>
                  </a:cubicBezTo>
                  <a:lnTo>
                    <a:pt x="1055959" y="125379"/>
                  </a:lnTo>
                  <a:cubicBezTo>
                    <a:pt x="1055959" y="179768"/>
                    <a:pt x="1011869" y="223859"/>
                    <a:pt x="957480" y="223859"/>
                  </a:cubicBezTo>
                  <a:lnTo>
                    <a:pt x="98479" y="223859"/>
                  </a:lnTo>
                  <a:cubicBezTo>
                    <a:pt x="44091" y="223859"/>
                    <a:pt x="0" y="179768"/>
                    <a:pt x="0" y="125379"/>
                  </a:cubicBezTo>
                  <a:lnTo>
                    <a:pt x="0" y="98479"/>
                  </a:lnTo>
                  <a:cubicBezTo>
                    <a:pt x="0" y="44091"/>
                    <a:pt x="44091" y="0"/>
                    <a:pt x="98479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055959" cy="290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Vision Transformer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028700"/>
            <a:ext cx="16230600" cy="1112842"/>
            <a:chOff x="0" y="0"/>
            <a:chExt cx="21640800" cy="1483790"/>
          </a:xfrm>
        </p:grpSpPr>
        <p:sp>
          <p:nvSpPr>
            <p:cNvPr id="9" name="AutoShape 9"/>
            <p:cNvSpPr/>
            <p:nvPr/>
          </p:nvSpPr>
          <p:spPr>
            <a:xfrm>
              <a:off x="0" y="1471090"/>
              <a:ext cx="21636926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47625"/>
              <a:ext cx="21640800" cy="1088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160"/>
                </a:lnSpc>
                <a:spcBef>
                  <a:spcPct val="0"/>
                </a:spcBef>
              </a:pPr>
              <a:r>
                <a:rPr lang="en-US" sz="5600" u="none" strike="noStrike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CONTENT 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26548" y="5086350"/>
            <a:ext cx="3984881" cy="209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 hierarchical Vision Transformer (ViT) model using a 4×4 patch-based encoder and a custom-designed decoder.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811579" y="3968402"/>
            <a:ext cx="4834082" cy="4084664"/>
            <a:chOff x="0" y="0"/>
            <a:chExt cx="1273174" cy="107579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73174" cy="1075796"/>
            </a:xfrm>
            <a:custGeom>
              <a:avLst/>
              <a:gdLst/>
              <a:ahLst/>
              <a:cxnLst/>
              <a:rect l="l" t="t" r="r" b="b"/>
              <a:pathLst>
                <a:path w="1273174" h="1075796">
                  <a:moveTo>
                    <a:pt x="48046" y="0"/>
                  </a:moveTo>
                  <a:lnTo>
                    <a:pt x="1225128" y="0"/>
                  </a:lnTo>
                  <a:cubicBezTo>
                    <a:pt x="1251663" y="0"/>
                    <a:pt x="1273174" y="21511"/>
                    <a:pt x="1273174" y="48046"/>
                  </a:cubicBezTo>
                  <a:lnTo>
                    <a:pt x="1273174" y="1027750"/>
                  </a:lnTo>
                  <a:cubicBezTo>
                    <a:pt x="1273174" y="1054285"/>
                    <a:pt x="1251663" y="1075796"/>
                    <a:pt x="1225128" y="1075796"/>
                  </a:cubicBezTo>
                  <a:lnTo>
                    <a:pt x="48046" y="1075796"/>
                  </a:lnTo>
                  <a:cubicBezTo>
                    <a:pt x="21511" y="1075796"/>
                    <a:pt x="0" y="1054285"/>
                    <a:pt x="0" y="1027750"/>
                  </a:cubicBezTo>
                  <a:lnTo>
                    <a:pt x="0" y="48046"/>
                  </a:lnTo>
                  <a:cubicBezTo>
                    <a:pt x="0" y="21511"/>
                    <a:pt x="21511" y="0"/>
                    <a:pt x="48046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273174" cy="1132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223947" y="3543420"/>
            <a:ext cx="4009346" cy="849964"/>
            <a:chOff x="0" y="0"/>
            <a:chExt cx="1055959" cy="22385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55959" cy="223859"/>
            </a:xfrm>
            <a:custGeom>
              <a:avLst/>
              <a:gdLst/>
              <a:ahLst/>
              <a:cxnLst/>
              <a:rect l="l" t="t" r="r" b="b"/>
              <a:pathLst>
                <a:path w="1055959" h="223859">
                  <a:moveTo>
                    <a:pt x="98479" y="0"/>
                  </a:moveTo>
                  <a:lnTo>
                    <a:pt x="957480" y="0"/>
                  </a:lnTo>
                  <a:cubicBezTo>
                    <a:pt x="1011869" y="0"/>
                    <a:pt x="1055959" y="44091"/>
                    <a:pt x="1055959" y="98479"/>
                  </a:cubicBezTo>
                  <a:lnTo>
                    <a:pt x="1055959" y="125379"/>
                  </a:lnTo>
                  <a:cubicBezTo>
                    <a:pt x="1055959" y="179768"/>
                    <a:pt x="1011869" y="223859"/>
                    <a:pt x="957480" y="223859"/>
                  </a:cubicBezTo>
                  <a:lnTo>
                    <a:pt x="98479" y="223859"/>
                  </a:lnTo>
                  <a:cubicBezTo>
                    <a:pt x="44091" y="223859"/>
                    <a:pt x="0" y="179768"/>
                    <a:pt x="0" y="125379"/>
                  </a:cubicBezTo>
                  <a:lnTo>
                    <a:pt x="0" y="98479"/>
                  </a:lnTo>
                  <a:cubicBezTo>
                    <a:pt x="0" y="44091"/>
                    <a:pt x="44091" y="0"/>
                    <a:pt x="98479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1055959" cy="290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Swin Transformer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248412" y="4994619"/>
            <a:ext cx="3984881" cy="209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Hierarchical ViT with shifted window attention encoder for efficient local-global feature extraction ,combined with a custom-designed decoder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425218" y="3968402"/>
            <a:ext cx="4834082" cy="4084664"/>
            <a:chOff x="0" y="0"/>
            <a:chExt cx="1273174" cy="107579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73174" cy="1075796"/>
            </a:xfrm>
            <a:custGeom>
              <a:avLst/>
              <a:gdLst/>
              <a:ahLst/>
              <a:cxnLst/>
              <a:rect l="l" t="t" r="r" b="b"/>
              <a:pathLst>
                <a:path w="1273174" h="1075796">
                  <a:moveTo>
                    <a:pt x="48046" y="0"/>
                  </a:moveTo>
                  <a:lnTo>
                    <a:pt x="1225128" y="0"/>
                  </a:lnTo>
                  <a:cubicBezTo>
                    <a:pt x="1251663" y="0"/>
                    <a:pt x="1273174" y="21511"/>
                    <a:pt x="1273174" y="48046"/>
                  </a:cubicBezTo>
                  <a:lnTo>
                    <a:pt x="1273174" y="1027750"/>
                  </a:lnTo>
                  <a:cubicBezTo>
                    <a:pt x="1273174" y="1054285"/>
                    <a:pt x="1251663" y="1075796"/>
                    <a:pt x="1225128" y="1075796"/>
                  </a:cubicBezTo>
                  <a:lnTo>
                    <a:pt x="48046" y="1075796"/>
                  </a:lnTo>
                  <a:cubicBezTo>
                    <a:pt x="21511" y="1075796"/>
                    <a:pt x="0" y="1054285"/>
                    <a:pt x="0" y="1027750"/>
                  </a:cubicBezTo>
                  <a:lnTo>
                    <a:pt x="0" y="48046"/>
                  </a:lnTo>
                  <a:cubicBezTo>
                    <a:pt x="0" y="21511"/>
                    <a:pt x="21511" y="0"/>
                    <a:pt x="48046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273174" cy="1132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750561" y="3543420"/>
            <a:ext cx="4009346" cy="849964"/>
            <a:chOff x="0" y="0"/>
            <a:chExt cx="1055959" cy="22385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55959" cy="223859"/>
            </a:xfrm>
            <a:custGeom>
              <a:avLst/>
              <a:gdLst/>
              <a:ahLst/>
              <a:cxnLst/>
              <a:rect l="l" t="t" r="r" b="b"/>
              <a:pathLst>
                <a:path w="1055959" h="223859">
                  <a:moveTo>
                    <a:pt x="98479" y="0"/>
                  </a:moveTo>
                  <a:lnTo>
                    <a:pt x="957480" y="0"/>
                  </a:lnTo>
                  <a:cubicBezTo>
                    <a:pt x="1011869" y="0"/>
                    <a:pt x="1055959" y="44091"/>
                    <a:pt x="1055959" y="98479"/>
                  </a:cubicBezTo>
                  <a:lnTo>
                    <a:pt x="1055959" y="125379"/>
                  </a:lnTo>
                  <a:cubicBezTo>
                    <a:pt x="1055959" y="179768"/>
                    <a:pt x="1011869" y="223859"/>
                    <a:pt x="957480" y="223859"/>
                  </a:cubicBezTo>
                  <a:lnTo>
                    <a:pt x="98479" y="223859"/>
                  </a:lnTo>
                  <a:cubicBezTo>
                    <a:pt x="44091" y="223859"/>
                    <a:pt x="0" y="179768"/>
                    <a:pt x="0" y="125379"/>
                  </a:cubicBezTo>
                  <a:lnTo>
                    <a:pt x="0" y="98479"/>
                  </a:lnTo>
                  <a:cubicBezTo>
                    <a:pt x="0" y="44091"/>
                    <a:pt x="44091" y="0"/>
                    <a:pt x="98479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1055959" cy="290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Result Analysis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849819" y="5355414"/>
            <a:ext cx="3984881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Comparison of Results Across Architectures and Dataset Sizes</a:t>
            </a: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91621" y="205157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92886" y="2341104"/>
            <a:ext cx="16061816" cy="4052026"/>
            <a:chOff x="0" y="0"/>
            <a:chExt cx="4382498" cy="11056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82498" cy="1105603"/>
            </a:xfrm>
            <a:custGeom>
              <a:avLst/>
              <a:gdLst/>
              <a:ahLst/>
              <a:cxnLst/>
              <a:rect l="l" t="t" r="r" b="b"/>
              <a:pathLst>
                <a:path w="4382498" h="1105603">
                  <a:moveTo>
                    <a:pt x="0" y="0"/>
                  </a:moveTo>
                  <a:lnTo>
                    <a:pt x="4382498" y="0"/>
                  </a:lnTo>
                  <a:lnTo>
                    <a:pt x="4382498" y="1105603"/>
                  </a:lnTo>
                  <a:lnTo>
                    <a:pt x="0" y="1105603"/>
                  </a:lnTo>
                  <a:close/>
                </a:path>
              </a:pathLst>
            </a:custGeom>
            <a:solidFill>
              <a:srgbClr val="BAE7E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382498" cy="1162753"/>
            </a:xfrm>
            <a:prstGeom prst="rect">
              <a:avLst/>
            </a:prstGeom>
          </p:spPr>
          <p:txBody>
            <a:bodyPr lIns="49035" tIns="49035" rIns="49035" bIns="49035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91988" y="3133235"/>
            <a:ext cx="220670" cy="2666079"/>
            <a:chOff x="0" y="0"/>
            <a:chExt cx="69740" cy="8425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740" cy="842578"/>
            </a:xfrm>
            <a:custGeom>
              <a:avLst/>
              <a:gdLst/>
              <a:ahLst/>
              <a:cxnLst/>
              <a:rect l="l" t="t" r="r" b="b"/>
              <a:pathLst>
                <a:path w="69740" h="842578">
                  <a:moveTo>
                    <a:pt x="0" y="0"/>
                  </a:moveTo>
                  <a:lnTo>
                    <a:pt x="69740" y="0"/>
                  </a:lnTo>
                  <a:lnTo>
                    <a:pt x="69740" y="842578"/>
                  </a:lnTo>
                  <a:lnTo>
                    <a:pt x="0" y="842578"/>
                  </a:lnTo>
                  <a:close/>
                </a:path>
              </a:pathLst>
            </a:custGeom>
            <a:solidFill>
              <a:srgbClr val="D5770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69740" cy="899728"/>
            </a:xfrm>
            <a:prstGeom prst="rect">
              <a:avLst/>
            </a:prstGeom>
          </p:spPr>
          <p:txBody>
            <a:bodyPr lIns="42335" tIns="42335" rIns="42335" bIns="42335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567503" y="3699475"/>
            <a:ext cx="505091" cy="1506016"/>
            <a:chOff x="0" y="0"/>
            <a:chExt cx="159627" cy="4759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9627" cy="475956"/>
            </a:xfrm>
            <a:custGeom>
              <a:avLst/>
              <a:gdLst/>
              <a:ahLst/>
              <a:cxnLst/>
              <a:rect l="l" t="t" r="r" b="b"/>
              <a:pathLst>
                <a:path w="159627" h="475956">
                  <a:moveTo>
                    <a:pt x="0" y="0"/>
                  </a:moveTo>
                  <a:lnTo>
                    <a:pt x="159627" y="0"/>
                  </a:lnTo>
                  <a:lnTo>
                    <a:pt x="159627" y="475956"/>
                  </a:lnTo>
                  <a:lnTo>
                    <a:pt x="0" y="475956"/>
                  </a:lnTo>
                  <a:close/>
                </a:path>
              </a:pathLst>
            </a:custGeom>
            <a:solidFill>
              <a:srgbClr val="D5770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59627" cy="533106"/>
            </a:xfrm>
            <a:prstGeom prst="rect">
              <a:avLst/>
            </a:prstGeom>
          </p:spPr>
          <p:txBody>
            <a:bodyPr lIns="42335" tIns="42335" rIns="42335" bIns="42335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4512658" y="4438692"/>
            <a:ext cx="400755" cy="0"/>
          </a:xfrm>
          <a:prstGeom prst="line">
            <a:avLst/>
          </a:prstGeom>
          <a:ln w="28575" cap="flat">
            <a:solidFill>
              <a:srgbClr val="D5770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 flipV="1">
            <a:off x="12072594" y="4424926"/>
            <a:ext cx="646264" cy="27557"/>
          </a:xfrm>
          <a:prstGeom prst="line">
            <a:avLst/>
          </a:prstGeom>
          <a:ln w="28575" cap="flat">
            <a:solidFill>
              <a:srgbClr val="D5770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 flipH="1">
            <a:off x="1433911" y="3085829"/>
            <a:ext cx="13130" cy="2639291"/>
          </a:xfrm>
          <a:prstGeom prst="line">
            <a:avLst/>
          </a:prstGeom>
          <a:ln w="28575" cap="flat">
            <a:solidFill>
              <a:srgbClr val="D5770E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2057842" y="3316927"/>
            <a:ext cx="412666" cy="2205064"/>
            <a:chOff x="0" y="0"/>
            <a:chExt cx="157684" cy="8425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7684" cy="842578"/>
            </a:xfrm>
            <a:custGeom>
              <a:avLst/>
              <a:gdLst/>
              <a:ahLst/>
              <a:cxnLst/>
              <a:rect l="l" t="t" r="r" b="b"/>
              <a:pathLst>
                <a:path w="157684" h="842578">
                  <a:moveTo>
                    <a:pt x="0" y="0"/>
                  </a:moveTo>
                  <a:lnTo>
                    <a:pt x="157684" y="0"/>
                  </a:lnTo>
                  <a:lnTo>
                    <a:pt x="157684" y="842578"/>
                  </a:lnTo>
                  <a:lnTo>
                    <a:pt x="0" y="842578"/>
                  </a:lnTo>
                  <a:close/>
                </a:path>
              </a:pathLst>
            </a:custGeom>
            <a:solidFill>
              <a:srgbClr val="8CA94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57684" cy="899728"/>
            </a:xfrm>
            <a:prstGeom prst="rect">
              <a:avLst/>
            </a:prstGeom>
          </p:spPr>
          <p:txBody>
            <a:bodyPr lIns="35015" tIns="35015" rIns="35015" bIns="35015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470507" y="3316927"/>
            <a:ext cx="977661" cy="2205064"/>
            <a:chOff x="0" y="0"/>
            <a:chExt cx="373574" cy="8425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73574" cy="842578"/>
            </a:xfrm>
            <a:custGeom>
              <a:avLst/>
              <a:gdLst/>
              <a:ahLst/>
              <a:cxnLst/>
              <a:rect l="l" t="t" r="r" b="b"/>
              <a:pathLst>
                <a:path w="373574" h="842578">
                  <a:moveTo>
                    <a:pt x="0" y="0"/>
                  </a:moveTo>
                  <a:lnTo>
                    <a:pt x="373574" y="0"/>
                  </a:lnTo>
                  <a:lnTo>
                    <a:pt x="373574" y="842578"/>
                  </a:lnTo>
                  <a:lnTo>
                    <a:pt x="0" y="842578"/>
                  </a:lnTo>
                  <a:close/>
                </a:path>
              </a:pathLst>
            </a:custGeom>
            <a:solidFill>
              <a:srgbClr val="2F88C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373574" cy="899728"/>
            </a:xfrm>
            <a:prstGeom prst="rect">
              <a:avLst/>
            </a:prstGeom>
          </p:spPr>
          <p:txBody>
            <a:bodyPr lIns="35015" tIns="35015" rIns="35015" bIns="35015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1447042" y="3099352"/>
            <a:ext cx="2256924" cy="0"/>
          </a:xfrm>
          <a:prstGeom prst="line">
            <a:avLst/>
          </a:prstGeom>
          <a:ln w="28575" cap="flat">
            <a:solidFill>
              <a:srgbClr val="D5770E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1447042" y="5738643"/>
            <a:ext cx="2256924" cy="0"/>
          </a:xfrm>
          <a:prstGeom prst="line">
            <a:avLst/>
          </a:prstGeom>
          <a:ln w="28575" cap="flat">
            <a:solidFill>
              <a:srgbClr val="D5770E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H="1">
            <a:off x="3658255" y="3086221"/>
            <a:ext cx="13130" cy="2639291"/>
          </a:xfrm>
          <a:prstGeom prst="line">
            <a:avLst/>
          </a:prstGeom>
          <a:ln w="28575" cap="flat">
            <a:solidFill>
              <a:srgbClr val="D5770E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V="1">
            <a:off x="3703966" y="4424926"/>
            <a:ext cx="588022" cy="0"/>
          </a:xfrm>
          <a:prstGeom prst="line">
            <a:avLst/>
          </a:prstGeom>
          <a:ln w="28575" cap="flat">
            <a:solidFill>
              <a:srgbClr val="D5770E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5" name="Group 25"/>
          <p:cNvGrpSpPr/>
          <p:nvPr/>
        </p:nvGrpSpPr>
        <p:grpSpPr>
          <a:xfrm>
            <a:off x="1626788" y="3319444"/>
            <a:ext cx="412666" cy="2205064"/>
            <a:chOff x="0" y="0"/>
            <a:chExt cx="157684" cy="84257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7684" cy="842578"/>
            </a:xfrm>
            <a:custGeom>
              <a:avLst/>
              <a:gdLst/>
              <a:ahLst/>
              <a:cxnLst/>
              <a:rect l="l" t="t" r="r" b="b"/>
              <a:pathLst>
                <a:path w="157684" h="842578">
                  <a:moveTo>
                    <a:pt x="0" y="0"/>
                  </a:moveTo>
                  <a:lnTo>
                    <a:pt x="157684" y="0"/>
                  </a:lnTo>
                  <a:lnTo>
                    <a:pt x="157684" y="842578"/>
                  </a:lnTo>
                  <a:lnTo>
                    <a:pt x="0" y="842578"/>
                  </a:lnTo>
                  <a:close/>
                </a:path>
              </a:pathLst>
            </a:custGeom>
            <a:solidFill>
              <a:srgbClr val="BC9B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57684" cy="899728"/>
            </a:xfrm>
            <a:prstGeom prst="rect">
              <a:avLst/>
            </a:prstGeom>
          </p:spPr>
          <p:txBody>
            <a:bodyPr lIns="35015" tIns="35015" rIns="35015" bIns="35015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8" name="AutoShape 28"/>
          <p:cNvSpPr/>
          <p:nvPr/>
        </p:nvSpPr>
        <p:spPr>
          <a:xfrm flipH="1">
            <a:off x="4913412" y="3085829"/>
            <a:ext cx="13130" cy="2639291"/>
          </a:xfrm>
          <a:prstGeom prst="line">
            <a:avLst/>
          </a:prstGeom>
          <a:ln w="28575" cap="flat">
            <a:solidFill>
              <a:srgbClr val="D5770E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29" name="Group 29"/>
          <p:cNvGrpSpPr/>
          <p:nvPr/>
        </p:nvGrpSpPr>
        <p:grpSpPr>
          <a:xfrm>
            <a:off x="5546077" y="3316927"/>
            <a:ext cx="412666" cy="2205064"/>
            <a:chOff x="0" y="0"/>
            <a:chExt cx="157684" cy="84257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7684" cy="842578"/>
            </a:xfrm>
            <a:custGeom>
              <a:avLst/>
              <a:gdLst/>
              <a:ahLst/>
              <a:cxnLst/>
              <a:rect l="l" t="t" r="r" b="b"/>
              <a:pathLst>
                <a:path w="157684" h="842578">
                  <a:moveTo>
                    <a:pt x="0" y="0"/>
                  </a:moveTo>
                  <a:lnTo>
                    <a:pt x="157684" y="0"/>
                  </a:lnTo>
                  <a:lnTo>
                    <a:pt x="157684" y="842578"/>
                  </a:lnTo>
                  <a:lnTo>
                    <a:pt x="0" y="842578"/>
                  </a:lnTo>
                  <a:close/>
                </a:path>
              </a:pathLst>
            </a:custGeom>
            <a:solidFill>
              <a:srgbClr val="5BC1E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157684" cy="899728"/>
            </a:xfrm>
            <a:prstGeom prst="rect">
              <a:avLst/>
            </a:prstGeom>
          </p:spPr>
          <p:txBody>
            <a:bodyPr lIns="35015" tIns="35015" rIns="35015" bIns="35015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958742" y="3316927"/>
            <a:ext cx="977661" cy="2205064"/>
            <a:chOff x="0" y="0"/>
            <a:chExt cx="373574" cy="84257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73574" cy="842578"/>
            </a:xfrm>
            <a:custGeom>
              <a:avLst/>
              <a:gdLst/>
              <a:ahLst/>
              <a:cxnLst/>
              <a:rect l="l" t="t" r="r" b="b"/>
              <a:pathLst>
                <a:path w="373574" h="842578">
                  <a:moveTo>
                    <a:pt x="0" y="0"/>
                  </a:moveTo>
                  <a:lnTo>
                    <a:pt x="373574" y="0"/>
                  </a:lnTo>
                  <a:lnTo>
                    <a:pt x="373574" y="842578"/>
                  </a:lnTo>
                  <a:lnTo>
                    <a:pt x="0" y="842578"/>
                  </a:lnTo>
                  <a:close/>
                </a:path>
              </a:pathLst>
            </a:custGeom>
            <a:solidFill>
              <a:srgbClr val="2F88C2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373574" cy="899728"/>
            </a:xfrm>
            <a:prstGeom prst="rect">
              <a:avLst/>
            </a:prstGeom>
          </p:spPr>
          <p:txBody>
            <a:bodyPr lIns="35015" tIns="35015" rIns="35015" bIns="35015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 flipV="1">
            <a:off x="4913412" y="3099352"/>
            <a:ext cx="2278788" cy="0"/>
          </a:xfrm>
          <a:prstGeom prst="line">
            <a:avLst/>
          </a:prstGeom>
          <a:ln w="28575" cap="flat">
            <a:solidFill>
              <a:srgbClr val="D5770E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4913412" y="5738643"/>
            <a:ext cx="2278788" cy="0"/>
          </a:xfrm>
          <a:prstGeom prst="line">
            <a:avLst/>
          </a:prstGeom>
          <a:ln w="28575" cap="flat">
            <a:solidFill>
              <a:srgbClr val="D5770E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flipH="1">
            <a:off x="7146490" y="3086221"/>
            <a:ext cx="13130" cy="2639291"/>
          </a:xfrm>
          <a:prstGeom prst="line">
            <a:avLst/>
          </a:prstGeom>
          <a:ln w="28575" cap="flat">
            <a:solidFill>
              <a:srgbClr val="D5770E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>
            <a:off x="7731973" y="3386384"/>
            <a:ext cx="322249" cy="2064700"/>
            <a:chOff x="0" y="0"/>
            <a:chExt cx="101842" cy="65252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1842" cy="652520"/>
            </a:xfrm>
            <a:custGeom>
              <a:avLst/>
              <a:gdLst/>
              <a:ahLst/>
              <a:cxnLst/>
              <a:rect l="l" t="t" r="r" b="b"/>
              <a:pathLst>
                <a:path w="101842" h="652520">
                  <a:moveTo>
                    <a:pt x="0" y="0"/>
                  </a:moveTo>
                  <a:lnTo>
                    <a:pt x="101842" y="0"/>
                  </a:lnTo>
                  <a:lnTo>
                    <a:pt x="101842" y="652520"/>
                  </a:lnTo>
                  <a:lnTo>
                    <a:pt x="0" y="652520"/>
                  </a:lnTo>
                  <a:close/>
                </a:path>
              </a:pathLst>
            </a:custGeom>
            <a:solidFill>
              <a:srgbClr val="D5770E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57150"/>
              <a:ext cx="101842" cy="709670"/>
            </a:xfrm>
            <a:prstGeom prst="rect">
              <a:avLst/>
            </a:prstGeom>
          </p:spPr>
          <p:txBody>
            <a:bodyPr lIns="42335" tIns="42335" rIns="42335" bIns="42335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41" name="AutoShape 41"/>
          <p:cNvSpPr/>
          <p:nvPr/>
        </p:nvSpPr>
        <p:spPr>
          <a:xfrm>
            <a:off x="7202028" y="4392154"/>
            <a:ext cx="542493" cy="0"/>
          </a:xfrm>
          <a:prstGeom prst="line">
            <a:avLst/>
          </a:prstGeom>
          <a:ln w="28575" cap="flat">
            <a:solidFill>
              <a:srgbClr val="D5770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 flipV="1">
            <a:off x="8088014" y="4376279"/>
            <a:ext cx="639032" cy="0"/>
          </a:xfrm>
          <a:prstGeom prst="line">
            <a:avLst/>
          </a:prstGeom>
          <a:ln w="28575" cap="flat">
            <a:solidFill>
              <a:srgbClr val="D5770E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3" name="Group 43"/>
          <p:cNvGrpSpPr/>
          <p:nvPr/>
        </p:nvGrpSpPr>
        <p:grpSpPr>
          <a:xfrm>
            <a:off x="5133411" y="3319444"/>
            <a:ext cx="412666" cy="2205064"/>
            <a:chOff x="0" y="0"/>
            <a:chExt cx="157684" cy="84257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57684" cy="842578"/>
            </a:xfrm>
            <a:custGeom>
              <a:avLst/>
              <a:gdLst/>
              <a:ahLst/>
              <a:cxnLst/>
              <a:rect l="l" t="t" r="r" b="b"/>
              <a:pathLst>
                <a:path w="157684" h="842578">
                  <a:moveTo>
                    <a:pt x="0" y="0"/>
                  </a:moveTo>
                  <a:lnTo>
                    <a:pt x="157684" y="0"/>
                  </a:lnTo>
                  <a:lnTo>
                    <a:pt x="157684" y="842578"/>
                  </a:lnTo>
                  <a:lnTo>
                    <a:pt x="0" y="842578"/>
                  </a:lnTo>
                  <a:close/>
                </a:path>
              </a:pathLst>
            </a:custGeom>
            <a:solidFill>
              <a:srgbClr val="F082E9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57150"/>
              <a:ext cx="157684" cy="899728"/>
            </a:xfrm>
            <a:prstGeom prst="rect">
              <a:avLst/>
            </a:prstGeom>
          </p:spPr>
          <p:txBody>
            <a:bodyPr lIns="35015" tIns="35015" rIns="35015" bIns="35015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46" name="AutoShape 46"/>
          <p:cNvSpPr/>
          <p:nvPr/>
        </p:nvSpPr>
        <p:spPr>
          <a:xfrm flipH="1">
            <a:off x="8727046" y="3146629"/>
            <a:ext cx="13130" cy="2639291"/>
          </a:xfrm>
          <a:prstGeom prst="line">
            <a:avLst/>
          </a:prstGeom>
          <a:ln w="28575" cap="flat">
            <a:solidFill>
              <a:srgbClr val="D5770E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47" name="Group 47"/>
          <p:cNvGrpSpPr/>
          <p:nvPr/>
        </p:nvGrpSpPr>
        <p:grpSpPr>
          <a:xfrm>
            <a:off x="9359710" y="3316927"/>
            <a:ext cx="412666" cy="2205064"/>
            <a:chOff x="0" y="0"/>
            <a:chExt cx="157684" cy="842578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57684" cy="842578"/>
            </a:xfrm>
            <a:custGeom>
              <a:avLst/>
              <a:gdLst/>
              <a:ahLst/>
              <a:cxnLst/>
              <a:rect l="l" t="t" r="r" b="b"/>
              <a:pathLst>
                <a:path w="157684" h="842578">
                  <a:moveTo>
                    <a:pt x="0" y="0"/>
                  </a:moveTo>
                  <a:lnTo>
                    <a:pt x="157684" y="0"/>
                  </a:lnTo>
                  <a:lnTo>
                    <a:pt x="157684" y="842578"/>
                  </a:lnTo>
                  <a:lnTo>
                    <a:pt x="0" y="842578"/>
                  </a:lnTo>
                  <a:close/>
                </a:path>
              </a:pathLst>
            </a:custGeom>
            <a:solidFill>
              <a:srgbClr val="5BC1E7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57150"/>
              <a:ext cx="157684" cy="899728"/>
            </a:xfrm>
            <a:prstGeom prst="rect">
              <a:avLst/>
            </a:prstGeom>
          </p:spPr>
          <p:txBody>
            <a:bodyPr lIns="35015" tIns="35015" rIns="35015" bIns="35015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9772375" y="3316927"/>
            <a:ext cx="977661" cy="2205064"/>
            <a:chOff x="0" y="0"/>
            <a:chExt cx="373574" cy="842578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373574" cy="842578"/>
            </a:xfrm>
            <a:custGeom>
              <a:avLst/>
              <a:gdLst/>
              <a:ahLst/>
              <a:cxnLst/>
              <a:rect l="l" t="t" r="r" b="b"/>
              <a:pathLst>
                <a:path w="373574" h="842578">
                  <a:moveTo>
                    <a:pt x="0" y="0"/>
                  </a:moveTo>
                  <a:lnTo>
                    <a:pt x="373574" y="0"/>
                  </a:lnTo>
                  <a:lnTo>
                    <a:pt x="373574" y="842578"/>
                  </a:lnTo>
                  <a:lnTo>
                    <a:pt x="0" y="842578"/>
                  </a:lnTo>
                  <a:close/>
                </a:path>
              </a:pathLst>
            </a:custGeom>
            <a:solidFill>
              <a:srgbClr val="2F88C2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57150"/>
              <a:ext cx="373574" cy="899728"/>
            </a:xfrm>
            <a:prstGeom prst="rect">
              <a:avLst/>
            </a:prstGeom>
          </p:spPr>
          <p:txBody>
            <a:bodyPr lIns="35015" tIns="35015" rIns="35015" bIns="35015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3" name="AutoShape 53"/>
          <p:cNvSpPr/>
          <p:nvPr/>
        </p:nvSpPr>
        <p:spPr>
          <a:xfrm flipV="1">
            <a:off x="8727046" y="3099352"/>
            <a:ext cx="2278788" cy="0"/>
          </a:xfrm>
          <a:prstGeom prst="line">
            <a:avLst/>
          </a:prstGeom>
          <a:ln w="28575" cap="flat">
            <a:solidFill>
              <a:srgbClr val="D5770E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54" name="AutoShape 54"/>
          <p:cNvSpPr/>
          <p:nvPr/>
        </p:nvSpPr>
        <p:spPr>
          <a:xfrm>
            <a:off x="8727046" y="5738643"/>
            <a:ext cx="2278788" cy="0"/>
          </a:xfrm>
          <a:prstGeom prst="line">
            <a:avLst/>
          </a:prstGeom>
          <a:ln w="28575" cap="flat">
            <a:solidFill>
              <a:srgbClr val="D5770E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55" name="AutoShape 55"/>
          <p:cNvSpPr/>
          <p:nvPr/>
        </p:nvSpPr>
        <p:spPr>
          <a:xfrm flipH="1">
            <a:off x="10960123" y="3086221"/>
            <a:ext cx="13130" cy="2639291"/>
          </a:xfrm>
          <a:prstGeom prst="line">
            <a:avLst/>
          </a:prstGeom>
          <a:ln w="28575" cap="flat">
            <a:solidFill>
              <a:srgbClr val="D5770E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56" name="AutoShape 56"/>
          <p:cNvSpPr/>
          <p:nvPr/>
        </p:nvSpPr>
        <p:spPr>
          <a:xfrm>
            <a:off x="11015661" y="4392154"/>
            <a:ext cx="542493" cy="0"/>
          </a:xfrm>
          <a:prstGeom prst="line">
            <a:avLst/>
          </a:prstGeom>
          <a:ln w="28575" cap="flat">
            <a:solidFill>
              <a:srgbClr val="D5770E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7" name="Group 57"/>
          <p:cNvGrpSpPr/>
          <p:nvPr/>
        </p:nvGrpSpPr>
        <p:grpSpPr>
          <a:xfrm>
            <a:off x="8947044" y="3319444"/>
            <a:ext cx="412666" cy="2205064"/>
            <a:chOff x="0" y="0"/>
            <a:chExt cx="157684" cy="842578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57684" cy="842578"/>
            </a:xfrm>
            <a:custGeom>
              <a:avLst/>
              <a:gdLst/>
              <a:ahLst/>
              <a:cxnLst/>
              <a:rect l="l" t="t" r="r" b="b"/>
              <a:pathLst>
                <a:path w="157684" h="842578">
                  <a:moveTo>
                    <a:pt x="0" y="0"/>
                  </a:moveTo>
                  <a:lnTo>
                    <a:pt x="157684" y="0"/>
                  </a:lnTo>
                  <a:lnTo>
                    <a:pt x="157684" y="842578"/>
                  </a:lnTo>
                  <a:lnTo>
                    <a:pt x="0" y="842578"/>
                  </a:lnTo>
                  <a:close/>
                </a:path>
              </a:pathLst>
            </a:custGeom>
            <a:solidFill>
              <a:srgbClr val="F082E9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57150"/>
              <a:ext cx="157684" cy="899728"/>
            </a:xfrm>
            <a:prstGeom prst="rect">
              <a:avLst/>
            </a:prstGeom>
          </p:spPr>
          <p:txBody>
            <a:bodyPr lIns="35015" tIns="35015" rIns="35015" bIns="35015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60" name="AutoShape 60"/>
          <p:cNvSpPr/>
          <p:nvPr/>
        </p:nvSpPr>
        <p:spPr>
          <a:xfrm flipH="1">
            <a:off x="12712293" y="3105281"/>
            <a:ext cx="13130" cy="2639291"/>
          </a:xfrm>
          <a:prstGeom prst="line">
            <a:avLst/>
          </a:prstGeom>
          <a:ln w="28575" cap="flat">
            <a:solidFill>
              <a:srgbClr val="D5770E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61" name="Group 61"/>
          <p:cNvGrpSpPr/>
          <p:nvPr/>
        </p:nvGrpSpPr>
        <p:grpSpPr>
          <a:xfrm>
            <a:off x="13290253" y="3316927"/>
            <a:ext cx="412666" cy="2205064"/>
            <a:chOff x="0" y="0"/>
            <a:chExt cx="157684" cy="84257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57684" cy="842578"/>
            </a:xfrm>
            <a:custGeom>
              <a:avLst/>
              <a:gdLst/>
              <a:ahLst/>
              <a:cxnLst/>
              <a:rect l="l" t="t" r="r" b="b"/>
              <a:pathLst>
                <a:path w="157684" h="842578">
                  <a:moveTo>
                    <a:pt x="0" y="0"/>
                  </a:moveTo>
                  <a:lnTo>
                    <a:pt x="157684" y="0"/>
                  </a:lnTo>
                  <a:lnTo>
                    <a:pt x="157684" y="842578"/>
                  </a:lnTo>
                  <a:lnTo>
                    <a:pt x="0" y="842578"/>
                  </a:lnTo>
                  <a:close/>
                </a:path>
              </a:pathLst>
            </a:custGeom>
            <a:solidFill>
              <a:srgbClr val="5BC1E7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57150"/>
              <a:ext cx="157684" cy="899728"/>
            </a:xfrm>
            <a:prstGeom prst="rect">
              <a:avLst/>
            </a:prstGeom>
          </p:spPr>
          <p:txBody>
            <a:bodyPr lIns="35015" tIns="35015" rIns="35015" bIns="35015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3702918" y="3316927"/>
            <a:ext cx="977661" cy="2205064"/>
            <a:chOff x="0" y="0"/>
            <a:chExt cx="373574" cy="842578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373574" cy="842578"/>
            </a:xfrm>
            <a:custGeom>
              <a:avLst/>
              <a:gdLst/>
              <a:ahLst/>
              <a:cxnLst/>
              <a:rect l="l" t="t" r="r" b="b"/>
              <a:pathLst>
                <a:path w="373574" h="842578">
                  <a:moveTo>
                    <a:pt x="0" y="0"/>
                  </a:moveTo>
                  <a:lnTo>
                    <a:pt x="373574" y="0"/>
                  </a:lnTo>
                  <a:lnTo>
                    <a:pt x="373574" y="842578"/>
                  </a:lnTo>
                  <a:lnTo>
                    <a:pt x="0" y="842578"/>
                  </a:lnTo>
                  <a:close/>
                </a:path>
              </a:pathLst>
            </a:custGeom>
            <a:solidFill>
              <a:srgbClr val="2F88C2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57150"/>
              <a:ext cx="373574" cy="899728"/>
            </a:xfrm>
            <a:prstGeom prst="rect">
              <a:avLst/>
            </a:prstGeom>
          </p:spPr>
          <p:txBody>
            <a:bodyPr lIns="35015" tIns="35015" rIns="35015" bIns="35015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67" name="AutoShape 67"/>
          <p:cNvSpPr/>
          <p:nvPr/>
        </p:nvSpPr>
        <p:spPr>
          <a:xfrm flipV="1">
            <a:off x="12712293" y="3099352"/>
            <a:ext cx="2224084" cy="5929"/>
          </a:xfrm>
          <a:prstGeom prst="line">
            <a:avLst/>
          </a:prstGeom>
          <a:ln w="28575" cap="flat">
            <a:solidFill>
              <a:srgbClr val="D5770E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68" name="AutoShape 68"/>
          <p:cNvSpPr/>
          <p:nvPr/>
        </p:nvSpPr>
        <p:spPr>
          <a:xfrm flipV="1">
            <a:off x="12712293" y="5738643"/>
            <a:ext cx="2224084" cy="5929"/>
          </a:xfrm>
          <a:prstGeom prst="line">
            <a:avLst/>
          </a:prstGeom>
          <a:ln w="28575" cap="flat">
            <a:solidFill>
              <a:srgbClr val="D5770E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69" name="AutoShape 69"/>
          <p:cNvSpPr/>
          <p:nvPr/>
        </p:nvSpPr>
        <p:spPr>
          <a:xfrm flipH="1">
            <a:off x="14890666" y="3086221"/>
            <a:ext cx="13130" cy="2639291"/>
          </a:xfrm>
          <a:prstGeom prst="line">
            <a:avLst/>
          </a:prstGeom>
          <a:ln w="28575" cap="flat">
            <a:solidFill>
              <a:srgbClr val="D5770E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70" name="Group 70"/>
          <p:cNvGrpSpPr/>
          <p:nvPr/>
        </p:nvGrpSpPr>
        <p:grpSpPr>
          <a:xfrm>
            <a:off x="15356389" y="3800070"/>
            <a:ext cx="643789" cy="1178704"/>
            <a:chOff x="0" y="0"/>
            <a:chExt cx="203461" cy="372514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203461" cy="372514"/>
            </a:xfrm>
            <a:custGeom>
              <a:avLst/>
              <a:gdLst/>
              <a:ahLst/>
              <a:cxnLst/>
              <a:rect l="l" t="t" r="r" b="b"/>
              <a:pathLst>
                <a:path w="203461" h="372514">
                  <a:moveTo>
                    <a:pt x="0" y="0"/>
                  </a:moveTo>
                  <a:lnTo>
                    <a:pt x="203461" y="0"/>
                  </a:lnTo>
                  <a:lnTo>
                    <a:pt x="203461" y="372514"/>
                  </a:lnTo>
                  <a:lnTo>
                    <a:pt x="0" y="372514"/>
                  </a:lnTo>
                  <a:close/>
                </a:path>
              </a:pathLst>
            </a:custGeom>
            <a:solidFill>
              <a:srgbClr val="D5770E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0" y="-57150"/>
              <a:ext cx="203461" cy="429664"/>
            </a:xfrm>
            <a:prstGeom prst="rect">
              <a:avLst/>
            </a:prstGeom>
          </p:spPr>
          <p:txBody>
            <a:bodyPr lIns="42335" tIns="42335" rIns="42335" bIns="42335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73" name="AutoShape 73"/>
          <p:cNvSpPr/>
          <p:nvPr/>
        </p:nvSpPr>
        <p:spPr>
          <a:xfrm>
            <a:off x="14899957" y="4376279"/>
            <a:ext cx="467250" cy="0"/>
          </a:xfrm>
          <a:prstGeom prst="line">
            <a:avLst/>
          </a:prstGeom>
          <a:ln w="28575" cap="flat">
            <a:solidFill>
              <a:srgbClr val="D5770E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4" name="Group 74"/>
          <p:cNvGrpSpPr/>
          <p:nvPr/>
        </p:nvGrpSpPr>
        <p:grpSpPr>
          <a:xfrm>
            <a:off x="12895515" y="3322394"/>
            <a:ext cx="412666" cy="2205064"/>
            <a:chOff x="0" y="0"/>
            <a:chExt cx="157684" cy="842578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57684" cy="842578"/>
            </a:xfrm>
            <a:custGeom>
              <a:avLst/>
              <a:gdLst/>
              <a:ahLst/>
              <a:cxnLst/>
              <a:rect l="l" t="t" r="r" b="b"/>
              <a:pathLst>
                <a:path w="157684" h="842578">
                  <a:moveTo>
                    <a:pt x="0" y="0"/>
                  </a:moveTo>
                  <a:lnTo>
                    <a:pt x="157684" y="0"/>
                  </a:lnTo>
                  <a:lnTo>
                    <a:pt x="157684" y="842578"/>
                  </a:lnTo>
                  <a:lnTo>
                    <a:pt x="0" y="842578"/>
                  </a:lnTo>
                  <a:close/>
                </a:path>
              </a:pathLst>
            </a:custGeom>
            <a:solidFill>
              <a:srgbClr val="F082E9"/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0" y="-57150"/>
              <a:ext cx="157684" cy="899728"/>
            </a:xfrm>
            <a:prstGeom prst="rect">
              <a:avLst/>
            </a:prstGeom>
          </p:spPr>
          <p:txBody>
            <a:bodyPr lIns="35015" tIns="35015" rIns="35015" bIns="35015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77" name="Freeform 77"/>
          <p:cNvSpPr/>
          <p:nvPr/>
        </p:nvSpPr>
        <p:spPr>
          <a:xfrm>
            <a:off x="10614963" y="6551276"/>
            <a:ext cx="6407258" cy="3443901"/>
          </a:xfrm>
          <a:custGeom>
            <a:avLst/>
            <a:gdLst/>
            <a:ahLst/>
            <a:cxnLst/>
            <a:rect l="l" t="t" r="r" b="b"/>
            <a:pathLst>
              <a:path w="6407258" h="3443901">
                <a:moveTo>
                  <a:pt x="0" y="0"/>
                </a:moveTo>
                <a:lnTo>
                  <a:pt x="6407258" y="0"/>
                </a:lnTo>
                <a:lnTo>
                  <a:pt x="6407258" y="3443901"/>
                </a:lnTo>
                <a:lnTo>
                  <a:pt x="0" y="3443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8" name="TextBox 78"/>
          <p:cNvSpPr txBox="1"/>
          <p:nvPr/>
        </p:nvSpPr>
        <p:spPr>
          <a:xfrm>
            <a:off x="791621" y="963512"/>
            <a:ext cx="16230600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79"/>
              </a:lnSpc>
              <a:spcBef>
                <a:spcPct val="0"/>
              </a:spcBef>
            </a:pPr>
            <a:r>
              <a:rPr lang="en-US" sz="679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VIT ENCODER</a:t>
            </a:r>
          </a:p>
        </p:txBody>
      </p:sp>
      <p:sp>
        <p:nvSpPr>
          <p:cNvPr id="79" name="TextBox 79"/>
          <p:cNvSpPr txBox="1"/>
          <p:nvPr/>
        </p:nvSpPr>
        <p:spPr>
          <a:xfrm rot="-5400000">
            <a:off x="1178624" y="4282596"/>
            <a:ext cx="2120650" cy="272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7"/>
              </a:lnSpc>
            </a:pPr>
            <a:r>
              <a:rPr lang="en-US" sz="162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Position Embedding </a:t>
            </a:r>
          </a:p>
        </p:txBody>
      </p:sp>
      <p:sp>
        <p:nvSpPr>
          <p:cNvPr id="80" name="TextBox 80"/>
          <p:cNvSpPr txBox="1"/>
          <p:nvPr/>
        </p:nvSpPr>
        <p:spPr>
          <a:xfrm rot="-5400000">
            <a:off x="1803058" y="4236366"/>
            <a:ext cx="2120650" cy="28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2"/>
              </a:lnSpc>
            </a:pPr>
            <a:r>
              <a:rPr lang="en-US" sz="17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VIT Block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841336" y="5747820"/>
            <a:ext cx="1054263" cy="322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83"/>
              </a:lnSpc>
            </a:pPr>
            <a:r>
              <a:rPr lang="en-US" sz="1916" dirty="0">
                <a:solidFill>
                  <a:srgbClr val="6E3F09"/>
                </a:solidFill>
                <a:latin typeface="Canva Sans"/>
                <a:ea typeface="Canva Sans"/>
                <a:cs typeface="Canva Sans"/>
                <a:sym typeface="Canva Sans"/>
              </a:rPr>
              <a:t>Stage 1</a:t>
            </a:r>
          </a:p>
        </p:txBody>
      </p:sp>
      <p:sp>
        <p:nvSpPr>
          <p:cNvPr id="82" name="TextBox 82"/>
          <p:cNvSpPr txBox="1"/>
          <p:nvPr/>
        </p:nvSpPr>
        <p:spPr>
          <a:xfrm rot="-5400000">
            <a:off x="744792" y="4303306"/>
            <a:ext cx="2120650" cy="28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2"/>
              </a:lnSpc>
            </a:pPr>
            <a:r>
              <a:rPr lang="en-US" sz="17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Patch Embedding  </a:t>
            </a:r>
          </a:p>
        </p:txBody>
      </p:sp>
      <p:sp>
        <p:nvSpPr>
          <p:cNvPr id="83" name="TextBox 83"/>
          <p:cNvSpPr txBox="1"/>
          <p:nvPr/>
        </p:nvSpPr>
        <p:spPr>
          <a:xfrm rot="-5400000">
            <a:off x="4674124" y="4275330"/>
            <a:ext cx="2120650" cy="28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2"/>
              </a:lnSpc>
            </a:pPr>
            <a:r>
              <a:rPr lang="en-US" sz="17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Downsampling</a:t>
            </a:r>
          </a:p>
        </p:txBody>
      </p:sp>
      <p:sp>
        <p:nvSpPr>
          <p:cNvPr id="84" name="TextBox 84"/>
          <p:cNvSpPr txBox="1"/>
          <p:nvPr/>
        </p:nvSpPr>
        <p:spPr>
          <a:xfrm rot="-5400000">
            <a:off x="5291292" y="4236366"/>
            <a:ext cx="2120650" cy="28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2"/>
              </a:lnSpc>
            </a:pPr>
            <a:r>
              <a:rPr lang="en-US" sz="17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VIT Block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5260794" y="5785920"/>
            <a:ext cx="1090823" cy="322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83"/>
              </a:lnSpc>
            </a:pPr>
            <a:r>
              <a:rPr lang="en-US" sz="1916" dirty="0">
                <a:solidFill>
                  <a:srgbClr val="6E3F09"/>
                </a:solidFill>
                <a:latin typeface="Canva Sans"/>
                <a:ea typeface="Canva Sans"/>
                <a:cs typeface="Canva Sans"/>
                <a:sym typeface="Canva Sans"/>
              </a:rPr>
              <a:t>Stage 2</a:t>
            </a:r>
          </a:p>
        </p:txBody>
      </p:sp>
      <p:sp>
        <p:nvSpPr>
          <p:cNvPr id="86" name="TextBox 86"/>
          <p:cNvSpPr txBox="1"/>
          <p:nvPr/>
        </p:nvSpPr>
        <p:spPr>
          <a:xfrm rot="-5400000">
            <a:off x="4259600" y="4278572"/>
            <a:ext cx="2120650" cy="28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2"/>
              </a:lnSpc>
            </a:pPr>
            <a:r>
              <a:rPr lang="en-US" sz="17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MLP</a:t>
            </a:r>
          </a:p>
        </p:txBody>
      </p:sp>
      <p:sp>
        <p:nvSpPr>
          <p:cNvPr id="87" name="TextBox 87"/>
          <p:cNvSpPr txBox="1"/>
          <p:nvPr/>
        </p:nvSpPr>
        <p:spPr>
          <a:xfrm rot="-5400000">
            <a:off x="8487758" y="4275330"/>
            <a:ext cx="2120650" cy="28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2"/>
              </a:lnSpc>
            </a:pPr>
            <a:r>
              <a:rPr lang="en-US" sz="17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Downsampling</a:t>
            </a:r>
          </a:p>
        </p:txBody>
      </p:sp>
      <p:sp>
        <p:nvSpPr>
          <p:cNvPr id="88" name="TextBox 88"/>
          <p:cNvSpPr txBox="1"/>
          <p:nvPr/>
        </p:nvSpPr>
        <p:spPr>
          <a:xfrm rot="-5400000">
            <a:off x="9104926" y="4236366"/>
            <a:ext cx="2120650" cy="28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2"/>
              </a:lnSpc>
            </a:pPr>
            <a:r>
              <a:rPr lang="en-US" sz="17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VIT Block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9099282" y="5747820"/>
            <a:ext cx="951141" cy="322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3"/>
              </a:lnSpc>
            </a:pPr>
            <a:r>
              <a:rPr lang="en-US" sz="1916">
                <a:solidFill>
                  <a:srgbClr val="6E3F09"/>
                </a:solidFill>
                <a:latin typeface="Canva Sans"/>
                <a:ea typeface="Canva Sans"/>
                <a:cs typeface="Canva Sans"/>
                <a:sym typeface="Canva Sans"/>
              </a:rPr>
              <a:t>Stage 3</a:t>
            </a:r>
          </a:p>
        </p:txBody>
      </p:sp>
      <p:sp>
        <p:nvSpPr>
          <p:cNvPr id="90" name="TextBox 90"/>
          <p:cNvSpPr txBox="1"/>
          <p:nvPr/>
        </p:nvSpPr>
        <p:spPr>
          <a:xfrm rot="-5400000">
            <a:off x="8073234" y="4278572"/>
            <a:ext cx="2120650" cy="28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2"/>
              </a:lnSpc>
            </a:pPr>
            <a:r>
              <a:rPr lang="en-US" sz="17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MLP</a:t>
            </a:r>
          </a:p>
        </p:txBody>
      </p:sp>
      <p:sp>
        <p:nvSpPr>
          <p:cNvPr id="91" name="TextBox 91"/>
          <p:cNvSpPr txBox="1"/>
          <p:nvPr/>
        </p:nvSpPr>
        <p:spPr>
          <a:xfrm rot="-5400000">
            <a:off x="12418300" y="4275330"/>
            <a:ext cx="2120650" cy="28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2"/>
              </a:lnSpc>
            </a:pPr>
            <a:r>
              <a:rPr lang="en-US" sz="17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Downsampling</a:t>
            </a:r>
          </a:p>
        </p:txBody>
      </p:sp>
      <p:sp>
        <p:nvSpPr>
          <p:cNvPr id="92" name="TextBox 92"/>
          <p:cNvSpPr txBox="1"/>
          <p:nvPr/>
        </p:nvSpPr>
        <p:spPr>
          <a:xfrm rot="-5400000">
            <a:off x="13035470" y="4236366"/>
            <a:ext cx="2120650" cy="28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2"/>
              </a:lnSpc>
            </a:pPr>
            <a:r>
              <a:rPr lang="en-US" sz="17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VIT Block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3061244" y="5690987"/>
            <a:ext cx="1098826" cy="322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83"/>
              </a:lnSpc>
            </a:pPr>
            <a:r>
              <a:rPr lang="en-US" sz="1916" dirty="0">
                <a:solidFill>
                  <a:srgbClr val="6E3F09"/>
                </a:solidFill>
                <a:latin typeface="Canva Sans"/>
                <a:ea typeface="Canva Sans"/>
                <a:cs typeface="Canva Sans"/>
                <a:sym typeface="Canva Sans"/>
              </a:rPr>
              <a:t>Stage 4</a:t>
            </a:r>
          </a:p>
        </p:txBody>
      </p:sp>
      <p:sp>
        <p:nvSpPr>
          <p:cNvPr id="94" name="TextBox 94"/>
          <p:cNvSpPr txBox="1"/>
          <p:nvPr/>
        </p:nvSpPr>
        <p:spPr>
          <a:xfrm rot="-5400000">
            <a:off x="12003778" y="4323730"/>
            <a:ext cx="2120650" cy="28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2"/>
              </a:lnSpc>
            </a:pPr>
            <a:r>
              <a:rPr lang="en-US" sz="17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MLP 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3563474" y="2560486"/>
            <a:ext cx="1898368" cy="32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3"/>
              </a:lnSpc>
            </a:pPr>
            <a:r>
              <a:rPr lang="en-US" sz="1916">
                <a:solidFill>
                  <a:srgbClr val="6E3F09"/>
                </a:solidFill>
                <a:latin typeface="Canva Sans"/>
                <a:ea typeface="Canva Sans"/>
                <a:cs typeface="Canva Sans"/>
                <a:sym typeface="Canva Sans"/>
              </a:rPr>
              <a:t>H/4 * W/4 * C1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7159620" y="2560486"/>
            <a:ext cx="1898368" cy="32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3"/>
              </a:lnSpc>
            </a:pPr>
            <a:r>
              <a:rPr lang="en-US" sz="1916">
                <a:solidFill>
                  <a:srgbClr val="6E3F09"/>
                </a:solidFill>
                <a:latin typeface="Canva Sans"/>
                <a:ea typeface="Canva Sans"/>
                <a:cs typeface="Canva Sans"/>
                <a:sym typeface="Canva Sans"/>
              </a:rPr>
              <a:t>H/8 * W/8 * C2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0827055" y="2560486"/>
            <a:ext cx="2197824" cy="329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83"/>
              </a:lnSpc>
            </a:pPr>
            <a:r>
              <a:rPr lang="en-US" sz="1916" dirty="0">
                <a:solidFill>
                  <a:srgbClr val="6E3F09"/>
                </a:solidFill>
                <a:latin typeface="Canva Sans"/>
                <a:ea typeface="Canva Sans"/>
                <a:cs typeface="Canva Sans"/>
                <a:sym typeface="Canva Sans"/>
              </a:rPr>
              <a:t>H/16 * W/16 * C3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4729100" y="2560486"/>
            <a:ext cx="2111100" cy="329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83"/>
              </a:lnSpc>
            </a:pPr>
            <a:r>
              <a:rPr lang="en-US" sz="1916" dirty="0">
                <a:solidFill>
                  <a:srgbClr val="6E3F09"/>
                </a:solidFill>
                <a:latin typeface="Canva Sans"/>
                <a:ea typeface="Canva Sans"/>
                <a:cs typeface="Canva Sans"/>
                <a:sym typeface="Canva Sans"/>
              </a:rPr>
              <a:t>H/32 * W/32 * C4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0614963" y="8616356"/>
            <a:ext cx="1283921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/>
          </a:p>
        </p:txBody>
      </p:sp>
      <p:sp>
        <p:nvSpPr>
          <p:cNvPr id="100" name="TextBox 100"/>
          <p:cNvSpPr txBox="1"/>
          <p:nvPr/>
        </p:nvSpPr>
        <p:spPr>
          <a:xfrm>
            <a:off x="992886" y="6981190"/>
            <a:ext cx="3944603" cy="227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 dirty="0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H=256, W=256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b="1" dirty="0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C=64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b="1" u="none" dirty="0" err="1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patch_size</a:t>
            </a:r>
            <a:r>
              <a:rPr lang="en-US" sz="2599" b="1" u="none" dirty="0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=4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endParaRPr lang="en-US" sz="2599" b="1" u="none" dirty="0">
              <a:solidFill>
                <a:srgbClr val="000000"/>
              </a:solidFill>
              <a:latin typeface="TT Interphases Bold"/>
              <a:ea typeface="TT Interphases Bold"/>
              <a:cs typeface="TT Interphases Bold"/>
              <a:sym typeface="TT Interphases Bold"/>
            </a:endParaRP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endParaRPr lang="en-US" sz="2599" b="1" u="none" dirty="0">
              <a:solidFill>
                <a:srgbClr val="000000"/>
              </a:solidFill>
              <a:latin typeface="TT Interphases Bold"/>
              <a:ea typeface="TT Interphases Bold"/>
              <a:cs typeface="TT Interphases Bold"/>
              <a:sym typeface="TT Interphases Bold"/>
            </a:endParaRPr>
          </a:p>
        </p:txBody>
      </p:sp>
      <p:grpSp>
        <p:nvGrpSpPr>
          <p:cNvPr id="101" name="Group 101"/>
          <p:cNvGrpSpPr/>
          <p:nvPr/>
        </p:nvGrpSpPr>
        <p:grpSpPr>
          <a:xfrm>
            <a:off x="14343077" y="5169532"/>
            <a:ext cx="337502" cy="337502"/>
            <a:chOff x="0" y="0"/>
            <a:chExt cx="450003" cy="450003"/>
          </a:xfrm>
        </p:grpSpPr>
        <p:grpSp>
          <p:nvGrpSpPr>
            <p:cNvPr id="102" name="Group 102"/>
            <p:cNvGrpSpPr/>
            <p:nvPr/>
          </p:nvGrpSpPr>
          <p:grpSpPr>
            <a:xfrm>
              <a:off x="0" y="0"/>
              <a:ext cx="450003" cy="450003"/>
              <a:chOff x="0" y="0"/>
              <a:chExt cx="812800" cy="81280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5770E"/>
              </a:solidFill>
            </p:spPr>
          </p:sp>
          <p:sp>
            <p:nvSpPr>
              <p:cNvPr id="104" name="TextBox 10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105" name="Freeform 105"/>
            <p:cNvSpPr/>
            <p:nvPr/>
          </p:nvSpPr>
          <p:spPr>
            <a:xfrm rot="2633048">
              <a:off x="83138" y="147439"/>
              <a:ext cx="155125" cy="155125"/>
            </a:xfrm>
            <a:custGeom>
              <a:avLst/>
              <a:gdLst/>
              <a:ahLst/>
              <a:cxnLst/>
              <a:rect l="l" t="t" r="r" b="b"/>
              <a:pathLst>
                <a:path w="155125" h="155125">
                  <a:moveTo>
                    <a:pt x="0" y="0"/>
                  </a:moveTo>
                  <a:lnTo>
                    <a:pt x="155125" y="0"/>
                  </a:lnTo>
                  <a:lnTo>
                    <a:pt x="155125" y="155125"/>
                  </a:lnTo>
                  <a:lnTo>
                    <a:pt x="0" y="155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6" name="TextBox 106"/>
            <p:cNvSpPr txBox="1"/>
            <p:nvPr/>
          </p:nvSpPr>
          <p:spPr>
            <a:xfrm>
              <a:off x="184756" y="34494"/>
              <a:ext cx="171228" cy="300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1"/>
                </a:lnSpc>
              </a:pPr>
              <a:r>
                <a:rPr lang="en-US" sz="13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1</a:t>
              </a:r>
            </a:p>
          </p:txBody>
        </p:sp>
      </p:grpSp>
      <p:grpSp>
        <p:nvGrpSpPr>
          <p:cNvPr id="107" name="Group 107"/>
          <p:cNvGrpSpPr/>
          <p:nvPr/>
        </p:nvGrpSpPr>
        <p:grpSpPr>
          <a:xfrm>
            <a:off x="10449474" y="5216831"/>
            <a:ext cx="296337" cy="296337"/>
            <a:chOff x="0" y="0"/>
            <a:chExt cx="395116" cy="395116"/>
          </a:xfrm>
        </p:grpSpPr>
        <p:grpSp>
          <p:nvGrpSpPr>
            <p:cNvPr id="108" name="Group 108"/>
            <p:cNvGrpSpPr/>
            <p:nvPr/>
          </p:nvGrpSpPr>
          <p:grpSpPr>
            <a:xfrm>
              <a:off x="0" y="0"/>
              <a:ext cx="395116" cy="395116"/>
              <a:chOff x="0" y="0"/>
              <a:chExt cx="812800" cy="812800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5770E"/>
              </a:solidFill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111" name="Freeform 111"/>
            <p:cNvSpPr/>
            <p:nvPr/>
          </p:nvSpPr>
          <p:spPr>
            <a:xfrm rot="2633048">
              <a:off x="72998" y="129456"/>
              <a:ext cx="136204" cy="136204"/>
            </a:xfrm>
            <a:custGeom>
              <a:avLst/>
              <a:gdLst/>
              <a:ahLst/>
              <a:cxnLst/>
              <a:rect l="l" t="t" r="r" b="b"/>
              <a:pathLst>
                <a:path w="136204" h="136204">
                  <a:moveTo>
                    <a:pt x="0" y="0"/>
                  </a:moveTo>
                  <a:lnTo>
                    <a:pt x="136204" y="0"/>
                  </a:lnTo>
                  <a:lnTo>
                    <a:pt x="136204" y="136204"/>
                  </a:lnTo>
                  <a:lnTo>
                    <a:pt x="0" y="136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2" name="TextBox 112"/>
            <p:cNvSpPr txBox="1"/>
            <p:nvPr/>
          </p:nvSpPr>
          <p:spPr>
            <a:xfrm>
              <a:off x="162221" y="54215"/>
              <a:ext cx="150343" cy="23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99"/>
                </a:lnSpc>
              </a:pPr>
              <a:r>
                <a:rPr lang="en-US" sz="114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3</a:t>
              </a:r>
            </a:p>
          </p:txBody>
        </p:sp>
      </p:grpSp>
      <p:grpSp>
        <p:nvGrpSpPr>
          <p:cNvPr id="113" name="Group 113"/>
          <p:cNvGrpSpPr/>
          <p:nvPr/>
        </p:nvGrpSpPr>
        <p:grpSpPr>
          <a:xfrm>
            <a:off x="6628819" y="5199451"/>
            <a:ext cx="307584" cy="307584"/>
            <a:chOff x="0" y="0"/>
            <a:chExt cx="410112" cy="410112"/>
          </a:xfrm>
        </p:grpSpPr>
        <p:grpSp>
          <p:nvGrpSpPr>
            <p:cNvPr id="114" name="Group 114"/>
            <p:cNvGrpSpPr/>
            <p:nvPr/>
          </p:nvGrpSpPr>
          <p:grpSpPr>
            <a:xfrm>
              <a:off x="0" y="0"/>
              <a:ext cx="410112" cy="410112"/>
              <a:chOff x="0" y="0"/>
              <a:chExt cx="812800" cy="8128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5770E"/>
              </a:solidFill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117" name="Freeform 117"/>
            <p:cNvSpPr/>
            <p:nvPr/>
          </p:nvSpPr>
          <p:spPr>
            <a:xfrm rot="2633048">
              <a:off x="75768" y="134369"/>
              <a:ext cx="141373" cy="141373"/>
            </a:xfrm>
            <a:custGeom>
              <a:avLst/>
              <a:gdLst/>
              <a:ahLst/>
              <a:cxnLst/>
              <a:rect l="l" t="t" r="r" b="b"/>
              <a:pathLst>
                <a:path w="141373" h="141373">
                  <a:moveTo>
                    <a:pt x="0" y="0"/>
                  </a:moveTo>
                  <a:lnTo>
                    <a:pt x="141374" y="0"/>
                  </a:lnTo>
                  <a:lnTo>
                    <a:pt x="141374" y="141374"/>
                  </a:lnTo>
                  <a:lnTo>
                    <a:pt x="0" y="141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8" name="TextBox 118"/>
            <p:cNvSpPr txBox="1"/>
            <p:nvPr/>
          </p:nvSpPr>
          <p:spPr>
            <a:xfrm>
              <a:off x="168378" y="47109"/>
              <a:ext cx="156049" cy="2578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59"/>
                </a:lnSpc>
              </a:pPr>
              <a:r>
                <a:rPr lang="en-US" sz="118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1</a:t>
              </a:r>
            </a:p>
          </p:txBody>
        </p:sp>
      </p:grpSp>
      <p:grpSp>
        <p:nvGrpSpPr>
          <p:cNvPr id="119" name="Group 119"/>
          <p:cNvGrpSpPr/>
          <p:nvPr/>
        </p:nvGrpSpPr>
        <p:grpSpPr>
          <a:xfrm>
            <a:off x="3118579" y="5205491"/>
            <a:ext cx="319016" cy="319016"/>
            <a:chOff x="0" y="0"/>
            <a:chExt cx="425355" cy="425355"/>
          </a:xfrm>
        </p:grpSpPr>
        <p:grpSp>
          <p:nvGrpSpPr>
            <p:cNvPr id="120" name="Group 120"/>
            <p:cNvGrpSpPr/>
            <p:nvPr/>
          </p:nvGrpSpPr>
          <p:grpSpPr>
            <a:xfrm>
              <a:off x="0" y="0"/>
              <a:ext cx="425355" cy="425355"/>
              <a:chOff x="0" y="0"/>
              <a:chExt cx="812800" cy="812800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5770E"/>
              </a:solidFill>
            </p:spPr>
          </p:sp>
          <p:sp>
            <p:nvSpPr>
              <p:cNvPr id="122" name="TextBox 122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23" name="Freeform 123"/>
            <p:cNvSpPr/>
            <p:nvPr/>
          </p:nvSpPr>
          <p:spPr>
            <a:xfrm rot="2633048">
              <a:off x="78585" y="139364"/>
              <a:ext cx="146628" cy="146628"/>
            </a:xfrm>
            <a:custGeom>
              <a:avLst/>
              <a:gdLst/>
              <a:ahLst/>
              <a:cxnLst/>
              <a:rect l="l" t="t" r="r" b="b"/>
              <a:pathLst>
                <a:path w="146628" h="146628">
                  <a:moveTo>
                    <a:pt x="0" y="0"/>
                  </a:moveTo>
                  <a:lnTo>
                    <a:pt x="146628" y="0"/>
                  </a:lnTo>
                  <a:lnTo>
                    <a:pt x="146628" y="146628"/>
                  </a:lnTo>
                  <a:lnTo>
                    <a:pt x="0" y="146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4" name="TextBox 124"/>
            <p:cNvSpPr txBox="1"/>
            <p:nvPr/>
          </p:nvSpPr>
          <p:spPr>
            <a:xfrm>
              <a:off x="174636" y="49568"/>
              <a:ext cx="161849" cy="266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21"/>
                </a:lnSpc>
              </a:pPr>
              <a:r>
                <a:rPr lang="en-US" sz="122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1</a:t>
              </a:r>
            </a:p>
          </p:txBody>
        </p:sp>
      </p:grp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74570" y="729914"/>
            <a:ext cx="15547839" cy="1273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397"/>
              </a:lnSpc>
            </a:pPr>
            <a:r>
              <a:rPr lang="en-US" sz="999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RESULTS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2801" y="1538828"/>
            <a:ext cx="7133691" cy="464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5"/>
              </a:lnSpc>
            </a:pPr>
            <a:r>
              <a:rPr lang="en-US" sz="27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Vision -Transformer  DataSize(1/4)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30453" y="1446142"/>
            <a:ext cx="5451158" cy="560070"/>
            <a:chOff x="0" y="0"/>
            <a:chExt cx="7268210" cy="746760"/>
          </a:xfrm>
        </p:grpSpPr>
        <p:sp>
          <p:nvSpPr>
            <p:cNvPr id="5" name="Freeform 5"/>
            <p:cNvSpPr/>
            <p:nvPr/>
          </p:nvSpPr>
          <p:spPr>
            <a:xfrm>
              <a:off x="-17780" y="-12700"/>
              <a:ext cx="7345680" cy="938530"/>
            </a:xfrm>
            <a:custGeom>
              <a:avLst/>
              <a:gdLst/>
              <a:ahLst/>
              <a:cxnLst/>
              <a:rect l="l" t="t" r="r" b="b"/>
              <a:pathLst>
                <a:path w="7345680" h="938530">
                  <a:moveTo>
                    <a:pt x="68580" y="63500"/>
                  </a:moveTo>
                  <a:cubicBezTo>
                    <a:pt x="467360" y="69850"/>
                    <a:pt x="657860" y="105410"/>
                    <a:pt x="929640" y="116840"/>
                  </a:cubicBezTo>
                  <a:cubicBezTo>
                    <a:pt x="1446530" y="139700"/>
                    <a:pt x="2797810" y="91440"/>
                    <a:pt x="3183890" y="123190"/>
                  </a:cubicBezTo>
                  <a:cubicBezTo>
                    <a:pt x="3317240" y="133350"/>
                    <a:pt x="3362960" y="156210"/>
                    <a:pt x="3453130" y="165100"/>
                  </a:cubicBezTo>
                  <a:cubicBezTo>
                    <a:pt x="3540760" y="175260"/>
                    <a:pt x="3597910" y="177800"/>
                    <a:pt x="3716020" y="181610"/>
                  </a:cubicBezTo>
                  <a:cubicBezTo>
                    <a:pt x="3958590" y="189230"/>
                    <a:pt x="4583430" y="151130"/>
                    <a:pt x="4820920" y="181610"/>
                  </a:cubicBezTo>
                  <a:cubicBezTo>
                    <a:pt x="4937760" y="198120"/>
                    <a:pt x="4989830" y="245110"/>
                    <a:pt x="5077460" y="250190"/>
                  </a:cubicBezTo>
                  <a:cubicBezTo>
                    <a:pt x="5167630" y="256540"/>
                    <a:pt x="5220970" y="220980"/>
                    <a:pt x="5355590" y="212090"/>
                  </a:cubicBezTo>
                  <a:cubicBezTo>
                    <a:pt x="5703570" y="187960"/>
                    <a:pt x="7021830" y="0"/>
                    <a:pt x="7233920" y="212090"/>
                  </a:cubicBezTo>
                  <a:cubicBezTo>
                    <a:pt x="7343140" y="321310"/>
                    <a:pt x="7345680" y="595630"/>
                    <a:pt x="7233920" y="707390"/>
                  </a:cubicBezTo>
                  <a:cubicBezTo>
                    <a:pt x="7002780" y="938530"/>
                    <a:pt x="5474970" y="727710"/>
                    <a:pt x="5099050" y="707390"/>
                  </a:cubicBezTo>
                  <a:cubicBezTo>
                    <a:pt x="4961890" y="699770"/>
                    <a:pt x="4944110" y="684530"/>
                    <a:pt x="4820920" y="676910"/>
                  </a:cubicBezTo>
                  <a:cubicBezTo>
                    <a:pt x="4574540" y="664210"/>
                    <a:pt x="4013200" y="693420"/>
                    <a:pt x="3710940" y="676910"/>
                  </a:cubicBezTo>
                  <a:cubicBezTo>
                    <a:pt x="3502660" y="665480"/>
                    <a:pt x="3420110" y="631190"/>
                    <a:pt x="3183890" y="618490"/>
                  </a:cubicBezTo>
                  <a:cubicBezTo>
                    <a:pt x="2703830" y="590550"/>
                    <a:pt x="1522730" y="637540"/>
                    <a:pt x="998220" y="614680"/>
                  </a:cubicBezTo>
                  <a:cubicBezTo>
                    <a:pt x="703580" y="603250"/>
                    <a:pt x="478790" y="563880"/>
                    <a:pt x="307340" y="558800"/>
                  </a:cubicBezTo>
                  <a:cubicBezTo>
                    <a:pt x="207010" y="554990"/>
                    <a:pt x="115570" y="609600"/>
                    <a:pt x="68580" y="563880"/>
                  </a:cubicBezTo>
                  <a:cubicBezTo>
                    <a:pt x="0" y="496570"/>
                    <a:pt x="68580" y="63500"/>
                    <a:pt x="68580" y="63500"/>
                  </a:cubicBezTo>
                </a:path>
              </a:pathLst>
            </a:custGeom>
            <a:solidFill>
              <a:srgbClr val="FFF234">
                <a:alpha val="12941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>
            <a:off x="1028700" y="2159362"/>
            <a:ext cx="11105821" cy="7496429"/>
          </a:xfrm>
          <a:custGeom>
            <a:avLst/>
            <a:gdLst/>
            <a:ahLst/>
            <a:cxnLst/>
            <a:rect l="l" t="t" r="r" b="b"/>
            <a:pathLst>
              <a:path w="11105821" h="7496429">
                <a:moveTo>
                  <a:pt x="0" y="0"/>
                </a:moveTo>
                <a:lnTo>
                  <a:pt x="11105821" y="0"/>
                </a:lnTo>
                <a:lnTo>
                  <a:pt x="11105821" y="7496429"/>
                </a:lnTo>
                <a:lnTo>
                  <a:pt x="0" y="7496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390754" y="5086350"/>
            <a:ext cx="4659411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Dataset Used- LEVIR-CD</a:t>
            </a: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32140" y="526403"/>
            <a:ext cx="15547839" cy="1273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397"/>
              </a:lnSpc>
            </a:pPr>
            <a:r>
              <a:rPr lang="en-US" sz="9997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RESULTS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2801" y="1538828"/>
            <a:ext cx="7133691" cy="464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5"/>
              </a:lnSpc>
            </a:pPr>
            <a:r>
              <a:rPr lang="en-US" sz="27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Vision -Transformer  DataSize(1/4)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30453" y="1446142"/>
            <a:ext cx="5451158" cy="560070"/>
            <a:chOff x="0" y="0"/>
            <a:chExt cx="7268210" cy="746760"/>
          </a:xfrm>
        </p:grpSpPr>
        <p:sp>
          <p:nvSpPr>
            <p:cNvPr id="5" name="Freeform 5"/>
            <p:cNvSpPr/>
            <p:nvPr/>
          </p:nvSpPr>
          <p:spPr>
            <a:xfrm>
              <a:off x="-17780" y="-12700"/>
              <a:ext cx="7345680" cy="938530"/>
            </a:xfrm>
            <a:custGeom>
              <a:avLst/>
              <a:gdLst/>
              <a:ahLst/>
              <a:cxnLst/>
              <a:rect l="l" t="t" r="r" b="b"/>
              <a:pathLst>
                <a:path w="7345680" h="938530">
                  <a:moveTo>
                    <a:pt x="68580" y="63500"/>
                  </a:moveTo>
                  <a:cubicBezTo>
                    <a:pt x="467360" y="69850"/>
                    <a:pt x="657860" y="105410"/>
                    <a:pt x="929640" y="116840"/>
                  </a:cubicBezTo>
                  <a:cubicBezTo>
                    <a:pt x="1446530" y="139700"/>
                    <a:pt x="2797810" y="91440"/>
                    <a:pt x="3183890" y="123190"/>
                  </a:cubicBezTo>
                  <a:cubicBezTo>
                    <a:pt x="3317240" y="133350"/>
                    <a:pt x="3362960" y="156210"/>
                    <a:pt x="3453130" y="165100"/>
                  </a:cubicBezTo>
                  <a:cubicBezTo>
                    <a:pt x="3540760" y="175260"/>
                    <a:pt x="3597910" y="177800"/>
                    <a:pt x="3716020" y="181610"/>
                  </a:cubicBezTo>
                  <a:cubicBezTo>
                    <a:pt x="3958590" y="189230"/>
                    <a:pt x="4583430" y="151130"/>
                    <a:pt x="4820920" y="181610"/>
                  </a:cubicBezTo>
                  <a:cubicBezTo>
                    <a:pt x="4937760" y="198120"/>
                    <a:pt x="4989830" y="245110"/>
                    <a:pt x="5077460" y="250190"/>
                  </a:cubicBezTo>
                  <a:cubicBezTo>
                    <a:pt x="5167630" y="256540"/>
                    <a:pt x="5220970" y="220980"/>
                    <a:pt x="5355590" y="212090"/>
                  </a:cubicBezTo>
                  <a:cubicBezTo>
                    <a:pt x="5703570" y="187960"/>
                    <a:pt x="7021830" y="0"/>
                    <a:pt x="7233920" y="212090"/>
                  </a:cubicBezTo>
                  <a:cubicBezTo>
                    <a:pt x="7343140" y="321310"/>
                    <a:pt x="7345680" y="595630"/>
                    <a:pt x="7233920" y="707390"/>
                  </a:cubicBezTo>
                  <a:cubicBezTo>
                    <a:pt x="7002780" y="938530"/>
                    <a:pt x="5474970" y="727710"/>
                    <a:pt x="5099050" y="707390"/>
                  </a:cubicBezTo>
                  <a:cubicBezTo>
                    <a:pt x="4961890" y="699770"/>
                    <a:pt x="4944110" y="684530"/>
                    <a:pt x="4820920" y="676910"/>
                  </a:cubicBezTo>
                  <a:cubicBezTo>
                    <a:pt x="4574540" y="664210"/>
                    <a:pt x="4013200" y="693420"/>
                    <a:pt x="3710940" y="676910"/>
                  </a:cubicBezTo>
                  <a:cubicBezTo>
                    <a:pt x="3502660" y="665480"/>
                    <a:pt x="3420110" y="631190"/>
                    <a:pt x="3183890" y="618490"/>
                  </a:cubicBezTo>
                  <a:cubicBezTo>
                    <a:pt x="2703830" y="590550"/>
                    <a:pt x="1522730" y="637540"/>
                    <a:pt x="998220" y="614680"/>
                  </a:cubicBezTo>
                  <a:cubicBezTo>
                    <a:pt x="703580" y="603250"/>
                    <a:pt x="478790" y="563880"/>
                    <a:pt x="307340" y="558800"/>
                  </a:cubicBezTo>
                  <a:cubicBezTo>
                    <a:pt x="207010" y="554990"/>
                    <a:pt x="115570" y="609600"/>
                    <a:pt x="68580" y="563880"/>
                  </a:cubicBezTo>
                  <a:cubicBezTo>
                    <a:pt x="0" y="496570"/>
                    <a:pt x="68580" y="63500"/>
                    <a:pt x="68580" y="63500"/>
                  </a:cubicBezTo>
                </a:path>
              </a:pathLst>
            </a:custGeom>
            <a:solidFill>
              <a:srgbClr val="FFF234">
                <a:alpha val="12941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>
            <a:off x="1130453" y="2153857"/>
            <a:ext cx="9832498" cy="2493448"/>
          </a:xfrm>
          <a:custGeom>
            <a:avLst/>
            <a:gdLst/>
            <a:ahLst/>
            <a:cxnLst/>
            <a:rect l="l" t="t" r="r" b="b"/>
            <a:pathLst>
              <a:path w="9832498" h="2493448">
                <a:moveTo>
                  <a:pt x="0" y="0"/>
                </a:moveTo>
                <a:lnTo>
                  <a:pt x="9832498" y="0"/>
                </a:lnTo>
                <a:lnTo>
                  <a:pt x="9832498" y="2493448"/>
                </a:lnTo>
                <a:lnTo>
                  <a:pt x="0" y="2493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30453" y="4799705"/>
            <a:ext cx="9832498" cy="2617525"/>
          </a:xfrm>
          <a:custGeom>
            <a:avLst/>
            <a:gdLst/>
            <a:ahLst/>
            <a:cxnLst/>
            <a:rect l="l" t="t" r="r" b="b"/>
            <a:pathLst>
              <a:path w="9832498" h="2617525">
                <a:moveTo>
                  <a:pt x="0" y="0"/>
                </a:moveTo>
                <a:lnTo>
                  <a:pt x="9832498" y="0"/>
                </a:lnTo>
                <a:lnTo>
                  <a:pt x="9832498" y="2617525"/>
                </a:lnTo>
                <a:lnTo>
                  <a:pt x="0" y="2617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30453" y="7569630"/>
            <a:ext cx="9832498" cy="2572990"/>
          </a:xfrm>
          <a:custGeom>
            <a:avLst/>
            <a:gdLst/>
            <a:ahLst/>
            <a:cxnLst/>
            <a:rect l="l" t="t" r="r" b="b"/>
            <a:pathLst>
              <a:path w="9832498" h="2572990">
                <a:moveTo>
                  <a:pt x="0" y="0"/>
                </a:moveTo>
                <a:lnTo>
                  <a:pt x="9832498" y="0"/>
                </a:lnTo>
                <a:lnTo>
                  <a:pt x="9832498" y="2572990"/>
                </a:lnTo>
                <a:lnTo>
                  <a:pt x="0" y="2572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3324" y="4814130"/>
            <a:ext cx="665867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863324" y="7296961"/>
            <a:ext cx="665867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653402" y="2101348"/>
            <a:ext cx="9262370" cy="6541549"/>
          </a:xfrm>
          <a:custGeom>
            <a:avLst/>
            <a:gdLst/>
            <a:ahLst/>
            <a:cxnLst/>
            <a:rect l="l" t="t" r="r" b="b"/>
            <a:pathLst>
              <a:path w="9262370" h="6541549">
                <a:moveTo>
                  <a:pt x="0" y="0"/>
                </a:moveTo>
                <a:lnTo>
                  <a:pt x="9262370" y="0"/>
                </a:lnTo>
                <a:lnTo>
                  <a:pt x="9262370" y="6541549"/>
                </a:lnTo>
                <a:lnTo>
                  <a:pt x="0" y="6541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6724" y="1002486"/>
            <a:ext cx="8908897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60"/>
              </a:lnSpc>
              <a:spcBef>
                <a:spcPct val="0"/>
              </a:spcBef>
            </a:pPr>
            <a:r>
              <a:rPr lang="en-US" sz="5600" u="none" strike="noStrike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CHALLENGES WITH VIT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15571" y="2874106"/>
            <a:ext cx="6989430" cy="1323439"/>
            <a:chOff x="0" y="0"/>
            <a:chExt cx="9319239" cy="1764585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929393" cy="1686221"/>
              <a:chOff x="0" y="0"/>
              <a:chExt cx="776176" cy="33308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76177" cy="333081"/>
              </a:xfrm>
              <a:custGeom>
                <a:avLst/>
                <a:gdLst/>
                <a:ahLst/>
                <a:cxnLst/>
                <a:rect l="l" t="t" r="r" b="b"/>
                <a:pathLst>
                  <a:path w="776177" h="333081">
                    <a:moveTo>
                      <a:pt x="133978" y="0"/>
                    </a:moveTo>
                    <a:lnTo>
                      <a:pt x="642199" y="0"/>
                    </a:lnTo>
                    <a:cubicBezTo>
                      <a:pt x="677732" y="0"/>
                      <a:pt x="711810" y="14115"/>
                      <a:pt x="736935" y="39241"/>
                    </a:cubicBezTo>
                    <a:cubicBezTo>
                      <a:pt x="762061" y="64367"/>
                      <a:pt x="776177" y="98445"/>
                      <a:pt x="776177" y="133978"/>
                    </a:cubicBezTo>
                    <a:lnTo>
                      <a:pt x="776177" y="199103"/>
                    </a:lnTo>
                    <a:cubicBezTo>
                      <a:pt x="776177" y="234636"/>
                      <a:pt x="762061" y="268714"/>
                      <a:pt x="736935" y="293840"/>
                    </a:cubicBezTo>
                    <a:cubicBezTo>
                      <a:pt x="711810" y="318965"/>
                      <a:pt x="677732" y="333081"/>
                      <a:pt x="642199" y="333081"/>
                    </a:cubicBezTo>
                    <a:lnTo>
                      <a:pt x="133978" y="333081"/>
                    </a:lnTo>
                    <a:cubicBezTo>
                      <a:pt x="98445" y="333081"/>
                      <a:pt x="64367" y="318965"/>
                      <a:pt x="39241" y="293840"/>
                    </a:cubicBezTo>
                    <a:cubicBezTo>
                      <a:pt x="14115" y="268714"/>
                      <a:pt x="0" y="234636"/>
                      <a:pt x="0" y="199103"/>
                    </a:cubicBezTo>
                    <a:lnTo>
                      <a:pt x="0" y="133978"/>
                    </a:lnTo>
                    <a:cubicBezTo>
                      <a:pt x="0" y="98445"/>
                      <a:pt x="14115" y="64367"/>
                      <a:pt x="39241" y="39241"/>
                    </a:cubicBezTo>
                    <a:cubicBezTo>
                      <a:pt x="64367" y="14115"/>
                      <a:pt x="98445" y="0"/>
                      <a:pt x="1339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66675"/>
                <a:ext cx="776176" cy="3997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1" indent="0" algn="ctr">
                  <a:lnSpc>
                    <a:spcPts val="4479"/>
                  </a:lnSpc>
                  <a:spcBef>
                    <a:spcPct val="0"/>
                  </a:spcBef>
                </a:pPr>
                <a:r>
                  <a:rPr lang="en-US" sz="3199">
                    <a:solidFill>
                      <a:srgbClr val="000000"/>
                    </a:solidFill>
                    <a:latin typeface="TT Interphases"/>
                    <a:ea typeface="TT Interphases"/>
                    <a:cs typeface="TT Interphases"/>
                    <a:sym typeface="TT Interphases"/>
                  </a:rPr>
                  <a:t>Inductive Biases</a:t>
                </a: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4156525" y="-33312"/>
              <a:ext cx="5162715" cy="179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Lacks inductive biases like locality and translation equivariance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97948" y="5372123"/>
            <a:ext cx="7110065" cy="1308253"/>
            <a:chOff x="0" y="0"/>
            <a:chExt cx="9480086" cy="174433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963269" cy="1638545"/>
              <a:chOff x="0" y="0"/>
              <a:chExt cx="782868" cy="32366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82868" cy="323663"/>
              </a:xfrm>
              <a:custGeom>
                <a:avLst/>
                <a:gdLst/>
                <a:ahLst/>
                <a:cxnLst/>
                <a:rect l="l" t="t" r="r" b="b"/>
                <a:pathLst>
                  <a:path w="782868" h="323663">
                    <a:moveTo>
                      <a:pt x="132832" y="0"/>
                    </a:moveTo>
                    <a:lnTo>
                      <a:pt x="650036" y="0"/>
                    </a:lnTo>
                    <a:cubicBezTo>
                      <a:pt x="685265" y="0"/>
                      <a:pt x="719051" y="13995"/>
                      <a:pt x="743962" y="38906"/>
                    </a:cubicBezTo>
                    <a:cubicBezTo>
                      <a:pt x="768873" y="63817"/>
                      <a:pt x="782868" y="97603"/>
                      <a:pt x="782868" y="132832"/>
                    </a:cubicBezTo>
                    <a:lnTo>
                      <a:pt x="782868" y="190831"/>
                    </a:lnTo>
                    <a:cubicBezTo>
                      <a:pt x="782868" y="226060"/>
                      <a:pt x="768873" y="259847"/>
                      <a:pt x="743962" y="284758"/>
                    </a:cubicBezTo>
                    <a:cubicBezTo>
                      <a:pt x="719051" y="309668"/>
                      <a:pt x="685265" y="323663"/>
                      <a:pt x="650036" y="323663"/>
                    </a:cubicBezTo>
                    <a:lnTo>
                      <a:pt x="132832" y="323663"/>
                    </a:lnTo>
                    <a:cubicBezTo>
                      <a:pt x="97603" y="323663"/>
                      <a:pt x="63817" y="309668"/>
                      <a:pt x="38906" y="284758"/>
                    </a:cubicBezTo>
                    <a:cubicBezTo>
                      <a:pt x="13995" y="259847"/>
                      <a:pt x="0" y="226060"/>
                      <a:pt x="0" y="190831"/>
                    </a:cubicBezTo>
                    <a:lnTo>
                      <a:pt x="0" y="132832"/>
                    </a:lnTo>
                    <a:cubicBezTo>
                      <a:pt x="0" y="97603"/>
                      <a:pt x="13995" y="63817"/>
                      <a:pt x="38906" y="38906"/>
                    </a:cubicBezTo>
                    <a:cubicBezTo>
                      <a:pt x="63817" y="13995"/>
                      <a:pt x="97603" y="0"/>
                      <a:pt x="1328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66675"/>
                <a:ext cx="782868" cy="3903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1" indent="0" algn="ctr">
                  <a:lnSpc>
                    <a:spcPts val="4479"/>
                  </a:lnSpc>
                  <a:spcBef>
                    <a:spcPct val="0"/>
                  </a:spcBef>
                </a:pPr>
                <a:r>
                  <a:rPr lang="en-US" sz="3199">
                    <a:solidFill>
                      <a:srgbClr val="000000"/>
                    </a:solidFill>
                    <a:latin typeface="TT Interphases"/>
                    <a:ea typeface="TT Interphases"/>
                    <a:cs typeface="TT Interphases"/>
                    <a:sym typeface="TT Interphases"/>
                  </a:rPr>
                  <a:t>Data-hungry</a:t>
                </a: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4402430" y="-53560"/>
              <a:ext cx="5077656" cy="179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Requires large datasets to learn spatial relationships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97948" y="7916086"/>
            <a:ext cx="3151473" cy="1562922"/>
            <a:chOff x="0" y="0"/>
            <a:chExt cx="830018" cy="4116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30018" cy="411634"/>
            </a:xfrm>
            <a:custGeom>
              <a:avLst/>
              <a:gdLst/>
              <a:ahLst/>
              <a:cxnLst/>
              <a:rect l="l" t="t" r="r" b="b"/>
              <a:pathLst>
                <a:path w="830018" h="411634">
                  <a:moveTo>
                    <a:pt x="125287" y="0"/>
                  </a:moveTo>
                  <a:lnTo>
                    <a:pt x="704731" y="0"/>
                  </a:lnTo>
                  <a:cubicBezTo>
                    <a:pt x="773925" y="0"/>
                    <a:pt x="830018" y="56093"/>
                    <a:pt x="830018" y="125287"/>
                  </a:cubicBezTo>
                  <a:lnTo>
                    <a:pt x="830018" y="286347"/>
                  </a:lnTo>
                  <a:cubicBezTo>
                    <a:pt x="830018" y="319575"/>
                    <a:pt x="816818" y="351442"/>
                    <a:pt x="793322" y="374938"/>
                  </a:cubicBezTo>
                  <a:cubicBezTo>
                    <a:pt x="769826" y="398434"/>
                    <a:pt x="737959" y="411634"/>
                    <a:pt x="704731" y="411634"/>
                  </a:cubicBezTo>
                  <a:lnTo>
                    <a:pt x="125287" y="411634"/>
                  </a:lnTo>
                  <a:cubicBezTo>
                    <a:pt x="92059" y="411634"/>
                    <a:pt x="60191" y="398434"/>
                    <a:pt x="36696" y="374938"/>
                  </a:cubicBezTo>
                  <a:cubicBezTo>
                    <a:pt x="13200" y="351442"/>
                    <a:pt x="0" y="319575"/>
                    <a:pt x="0" y="286347"/>
                  </a:cubicBezTo>
                  <a:lnTo>
                    <a:pt x="0" y="125287"/>
                  </a:lnTo>
                  <a:cubicBezTo>
                    <a:pt x="0" y="92059"/>
                    <a:pt x="13200" y="60191"/>
                    <a:pt x="36696" y="36696"/>
                  </a:cubicBezTo>
                  <a:cubicBezTo>
                    <a:pt x="60191" y="13200"/>
                    <a:pt x="92059" y="0"/>
                    <a:pt x="125287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830018" cy="47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Computationally Expensive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048059" y="7659098"/>
            <a:ext cx="4406706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Global attention is computationally expensive, of order O(N²), where N = number of patches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3765233" y="3341370"/>
            <a:ext cx="1194435" cy="444818"/>
            <a:chOff x="0" y="0"/>
            <a:chExt cx="1592580" cy="593090"/>
          </a:xfrm>
        </p:grpSpPr>
        <p:sp>
          <p:nvSpPr>
            <p:cNvPr id="21" name="Freeform 21"/>
            <p:cNvSpPr/>
            <p:nvPr/>
          </p:nvSpPr>
          <p:spPr>
            <a:xfrm>
              <a:off x="-44450" y="50800"/>
              <a:ext cx="1588770" cy="610870"/>
            </a:xfrm>
            <a:custGeom>
              <a:avLst/>
              <a:gdLst/>
              <a:ahLst/>
              <a:cxnLst/>
              <a:rect l="l" t="t" r="r" b="b"/>
              <a:pathLst>
                <a:path w="1588770" h="610870">
                  <a:moveTo>
                    <a:pt x="95250" y="0"/>
                  </a:moveTo>
                  <a:cubicBezTo>
                    <a:pt x="1407160" y="11430"/>
                    <a:pt x="1562100" y="71120"/>
                    <a:pt x="1583690" y="54610"/>
                  </a:cubicBezTo>
                  <a:cubicBezTo>
                    <a:pt x="1588770" y="50800"/>
                    <a:pt x="1584960" y="36830"/>
                    <a:pt x="1584960" y="36830"/>
                  </a:cubicBezTo>
                  <a:cubicBezTo>
                    <a:pt x="1583690" y="36830"/>
                    <a:pt x="1569720" y="468630"/>
                    <a:pt x="1531620" y="491490"/>
                  </a:cubicBezTo>
                  <a:cubicBezTo>
                    <a:pt x="1520190" y="497840"/>
                    <a:pt x="1511300" y="478790"/>
                    <a:pt x="1490980" y="474980"/>
                  </a:cubicBezTo>
                  <a:cubicBezTo>
                    <a:pt x="1446530" y="463550"/>
                    <a:pt x="1369060" y="461010"/>
                    <a:pt x="1262380" y="455930"/>
                  </a:cubicBezTo>
                  <a:cubicBezTo>
                    <a:pt x="1023620" y="447040"/>
                    <a:pt x="245110" y="610870"/>
                    <a:pt x="95250" y="461010"/>
                  </a:cubicBezTo>
                  <a:cubicBezTo>
                    <a:pt x="0" y="367030"/>
                    <a:pt x="95250" y="0"/>
                    <a:pt x="95250" y="0"/>
                  </a:cubicBezTo>
                </a:path>
              </a:pathLst>
            </a:custGeom>
            <a:solidFill>
              <a:srgbClr val="BC9BFF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4099560" y="8615362"/>
            <a:ext cx="1603058" cy="500062"/>
            <a:chOff x="0" y="0"/>
            <a:chExt cx="2137410" cy="666750"/>
          </a:xfrm>
        </p:grpSpPr>
        <p:sp>
          <p:nvSpPr>
            <p:cNvPr id="23" name="Freeform 23"/>
            <p:cNvSpPr/>
            <p:nvPr/>
          </p:nvSpPr>
          <p:spPr>
            <a:xfrm>
              <a:off x="-31750" y="50800"/>
              <a:ext cx="2194560" cy="641350"/>
            </a:xfrm>
            <a:custGeom>
              <a:avLst/>
              <a:gdLst/>
              <a:ahLst/>
              <a:cxnLst/>
              <a:rect l="l" t="t" r="r" b="b"/>
              <a:pathLst>
                <a:path w="2194560" h="641350">
                  <a:moveTo>
                    <a:pt x="82550" y="0"/>
                  </a:moveTo>
                  <a:cubicBezTo>
                    <a:pt x="880110" y="12700"/>
                    <a:pt x="1035050" y="57150"/>
                    <a:pt x="1197610" y="74930"/>
                  </a:cubicBezTo>
                  <a:cubicBezTo>
                    <a:pt x="1356360" y="92710"/>
                    <a:pt x="1516380" y="101600"/>
                    <a:pt x="1672590" y="106680"/>
                  </a:cubicBezTo>
                  <a:cubicBezTo>
                    <a:pt x="1823720" y="111760"/>
                    <a:pt x="2042160" y="31750"/>
                    <a:pt x="2117090" y="106680"/>
                  </a:cubicBezTo>
                  <a:cubicBezTo>
                    <a:pt x="2193290" y="182880"/>
                    <a:pt x="2194560" y="487680"/>
                    <a:pt x="2117090" y="563880"/>
                  </a:cubicBezTo>
                  <a:cubicBezTo>
                    <a:pt x="2039620" y="641350"/>
                    <a:pt x="1807210" y="570230"/>
                    <a:pt x="1649730" y="563880"/>
                  </a:cubicBezTo>
                  <a:cubicBezTo>
                    <a:pt x="1490980" y="557530"/>
                    <a:pt x="1327150" y="543560"/>
                    <a:pt x="1168400" y="525780"/>
                  </a:cubicBezTo>
                  <a:cubicBezTo>
                    <a:pt x="1013460" y="508000"/>
                    <a:pt x="872490" y="468630"/>
                    <a:pt x="706120" y="457200"/>
                  </a:cubicBezTo>
                  <a:cubicBezTo>
                    <a:pt x="514350" y="443230"/>
                    <a:pt x="179070" y="557530"/>
                    <a:pt x="82550" y="461010"/>
                  </a:cubicBezTo>
                  <a:cubicBezTo>
                    <a:pt x="0" y="379730"/>
                    <a:pt x="82550" y="0"/>
                    <a:pt x="82550" y="0"/>
                  </a:cubicBezTo>
                </a:path>
              </a:pathLst>
            </a:custGeom>
            <a:solidFill>
              <a:srgbClr val="AEFF61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959801"/>
            <a:ext cx="16426685" cy="5654811"/>
            <a:chOff x="0" y="0"/>
            <a:chExt cx="4326370" cy="148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6370" cy="1489333"/>
            </a:xfrm>
            <a:custGeom>
              <a:avLst/>
              <a:gdLst/>
              <a:ahLst/>
              <a:cxnLst/>
              <a:rect l="l" t="t" r="r" b="b"/>
              <a:pathLst>
                <a:path w="4326370" h="1489333">
                  <a:moveTo>
                    <a:pt x="0" y="0"/>
                  </a:moveTo>
                  <a:lnTo>
                    <a:pt x="4326370" y="0"/>
                  </a:lnTo>
                  <a:lnTo>
                    <a:pt x="4326370" y="1489333"/>
                  </a:lnTo>
                  <a:lnTo>
                    <a:pt x="0" y="1489333"/>
                  </a:lnTo>
                  <a:close/>
                </a:path>
              </a:pathLst>
            </a:custGeom>
            <a:solidFill>
              <a:srgbClr val="6E3F0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326370" cy="154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976808" y="4251181"/>
            <a:ext cx="12334385" cy="5072050"/>
          </a:xfrm>
          <a:custGeom>
            <a:avLst/>
            <a:gdLst/>
            <a:ahLst/>
            <a:cxnLst/>
            <a:rect l="l" t="t" r="r" b="b"/>
            <a:pathLst>
              <a:path w="12334385" h="5072050">
                <a:moveTo>
                  <a:pt x="0" y="0"/>
                </a:moveTo>
                <a:lnTo>
                  <a:pt x="12334384" y="0"/>
                </a:lnTo>
                <a:lnTo>
                  <a:pt x="12334384" y="5072050"/>
                </a:lnTo>
                <a:lnTo>
                  <a:pt x="0" y="5072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1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766079"/>
            <a:ext cx="15547839" cy="1529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276"/>
              </a:lnSpc>
            </a:pPr>
            <a:r>
              <a:rPr lang="en-US" sz="11996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SWIN TRANSFORMER</a:t>
            </a:r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7888" y="523101"/>
            <a:ext cx="16832225" cy="4902385"/>
          </a:xfrm>
          <a:custGeom>
            <a:avLst/>
            <a:gdLst/>
            <a:ahLst/>
            <a:cxnLst/>
            <a:rect l="l" t="t" r="r" b="b"/>
            <a:pathLst>
              <a:path w="16832225" h="4902385">
                <a:moveTo>
                  <a:pt x="0" y="0"/>
                </a:moveTo>
                <a:lnTo>
                  <a:pt x="16832224" y="0"/>
                </a:lnTo>
                <a:lnTo>
                  <a:pt x="16832224" y="4902385"/>
                </a:lnTo>
                <a:lnTo>
                  <a:pt x="0" y="4902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83652" y="5737029"/>
            <a:ext cx="3676461" cy="4342306"/>
          </a:xfrm>
          <a:custGeom>
            <a:avLst/>
            <a:gdLst/>
            <a:ahLst/>
            <a:cxnLst/>
            <a:rect l="l" t="t" r="r" b="b"/>
            <a:pathLst>
              <a:path w="3676461" h="4342306">
                <a:moveTo>
                  <a:pt x="0" y="0"/>
                </a:moveTo>
                <a:lnTo>
                  <a:pt x="3676460" y="0"/>
                </a:lnTo>
                <a:lnTo>
                  <a:pt x="3676460" y="4342307"/>
                </a:lnTo>
                <a:lnTo>
                  <a:pt x="0" y="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04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27888" y="6336309"/>
            <a:ext cx="4245415" cy="2206667"/>
            <a:chOff x="0" y="0"/>
            <a:chExt cx="1118134" cy="5811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18134" cy="581180"/>
            </a:xfrm>
            <a:custGeom>
              <a:avLst/>
              <a:gdLst/>
              <a:ahLst/>
              <a:cxnLst/>
              <a:rect l="l" t="t" r="r" b="b"/>
              <a:pathLst>
                <a:path w="1118134" h="581180">
                  <a:moveTo>
                    <a:pt x="0" y="0"/>
                  </a:moveTo>
                  <a:lnTo>
                    <a:pt x="1118134" y="0"/>
                  </a:lnTo>
                  <a:lnTo>
                    <a:pt x="1118134" y="581180"/>
                  </a:lnTo>
                  <a:lnTo>
                    <a:pt x="0" y="581180"/>
                  </a:lnTo>
                  <a:close/>
                </a:path>
              </a:pathLst>
            </a:custGeom>
            <a:solidFill>
              <a:srgbClr val="AEFF6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118134" cy="638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999034" y="5331172"/>
            <a:ext cx="690207" cy="69020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C9B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453793" y="5331172"/>
            <a:ext cx="690207" cy="69020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FF6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744200" y="5331172"/>
            <a:ext cx="690207" cy="69020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82E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3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923204" y="5331172"/>
            <a:ext cx="690207" cy="69020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C1E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4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5400000">
            <a:off x="5113607" y="4668845"/>
            <a:ext cx="1065551" cy="949309"/>
          </a:xfrm>
          <a:custGeom>
            <a:avLst/>
            <a:gdLst/>
            <a:ahLst/>
            <a:cxnLst/>
            <a:rect l="l" t="t" r="r" b="b"/>
            <a:pathLst>
              <a:path w="1065551" h="949309">
                <a:moveTo>
                  <a:pt x="0" y="0"/>
                </a:moveTo>
                <a:lnTo>
                  <a:pt x="1065552" y="0"/>
                </a:lnTo>
                <a:lnTo>
                  <a:pt x="1065552" y="949310"/>
                </a:lnTo>
                <a:lnTo>
                  <a:pt x="0" y="949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</p:sp>
      <p:sp>
        <p:nvSpPr>
          <p:cNvPr id="20" name="TextBox 20"/>
          <p:cNvSpPr txBox="1"/>
          <p:nvPr/>
        </p:nvSpPr>
        <p:spPr>
          <a:xfrm>
            <a:off x="1028700" y="6410704"/>
            <a:ext cx="3944603" cy="227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H=256, W=256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C=96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b="1" u="none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patch_size=4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b="1" u="none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Window_size= 8patches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endParaRPr lang="en-US" sz="2599" b="1" u="none">
              <a:solidFill>
                <a:srgbClr val="000000"/>
              </a:solidFill>
              <a:latin typeface="TT Interphases Bold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21" name="Freeform 21"/>
          <p:cNvSpPr/>
          <p:nvPr/>
        </p:nvSpPr>
        <p:spPr>
          <a:xfrm rot="5400000">
            <a:off x="7665208" y="4729599"/>
            <a:ext cx="1065551" cy="949309"/>
          </a:xfrm>
          <a:custGeom>
            <a:avLst/>
            <a:gdLst/>
            <a:ahLst/>
            <a:cxnLst/>
            <a:rect l="l" t="t" r="r" b="b"/>
            <a:pathLst>
              <a:path w="1065551" h="949309">
                <a:moveTo>
                  <a:pt x="0" y="0"/>
                </a:moveTo>
                <a:lnTo>
                  <a:pt x="1065552" y="0"/>
                </a:lnTo>
                <a:lnTo>
                  <a:pt x="1065552" y="949309"/>
                </a:lnTo>
                <a:lnTo>
                  <a:pt x="0" y="949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</p:sp>
      <p:sp>
        <p:nvSpPr>
          <p:cNvPr id="22" name="Freeform 22"/>
          <p:cNvSpPr/>
          <p:nvPr/>
        </p:nvSpPr>
        <p:spPr>
          <a:xfrm rot="5400000">
            <a:off x="9885142" y="4729599"/>
            <a:ext cx="1065551" cy="949309"/>
          </a:xfrm>
          <a:custGeom>
            <a:avLst/>
            <a:gdLst/>
            <a:ahLst/>
            <a:cxnLst/>
            <a:rect l="l" t="t" r="r" b="b"/>
            <a:pathLst>
              <a:path w="1065551" h="949309">
                <a:moveTo>
                  <a:pt x="0" y="0"/>
                </a:moveTo>
                <a:lnTo>
                  <a:pt x="1065551" y="0"/>
                </a:lnTo>
                <a:lnTo>
                  <a:pt x="1065551" y="949309"/>
                </a:lnTo>
                <a:lnTo>
                  <a:pt x="0" y="949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</p:sp>
      <p:sp>
        <p:nvSpPr>
          <p:cNvPr id="23" name="Freeform 23"/>
          <p:cNvSpPr/>
          <p:nvPr/>
        </p:nvSpPr>
        <p:spPr>
          <a:xfrm rot="5400000">
            <a:off x="12126254" y="4729599"/>
            <a:ext cx="1065551" cy="949309"/>
          </a:xfrm>
          <a:custGeom>
            <a:avLst/>
            <a:gdLst/>
            <a:ahLst/>
            <a:cxnLst/>
            <a:rect l="l" t="t" r="r" b="b"/>
            <a:pathLst>
              <a:path w="1065551" h="949309">
                <a:moveTo>
                  <a:pt x="0" y="0"/>
                </a:moveTo>
                <a:lnTo>
                  <a:pt x="1065551" y="0"/>
                </a:lnTo>
                <a:lnTo>
                  <a:pt x="1065551" y="949309"/>
                </a:lnTo>
                <a:lnTo>
                  <a:pt x="0" y="949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</p:sp>
      <p:grpSp>
        <p:nvGrpSpPr>
          <p:cNvPr id="24" name="Group 24"/>
          <p:cNvGrpSpPr/>
          <p:nvPr/>
        </p:nvGrpSpPr>
        <p:grpSpPr>
          <a:xfrm>
            <a:off x="5527824" y="6047637"/>
            <a:ext cx="1652815" cy="1060568"/>
            <a:chOff x="0" y="0"/>
            <a:chExt cx="2203754" cy="1414091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176837" cy="1414091"/>
              <a:chOff x="0" y="0"/>
              <a:chExt cx="429992" cy="27932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29992" cy="279327"/>
              </a:xfrm>
              <a:custGeom>
                <a:avLst/>
                <a:gdLst/>
                <a:ahLst/>
                <a:cxnLst/>
                <a:rect l="l" t="t" r="r" b="b"/>
                <a:pathLst>
                  <a:path w="429992" h="279327">
                    <a:moveTo>
                      <a:pt x="0" y="0"/>
                    </a:moveTo>
                    <a:lnTo>
                      <a:pt x="429992" y="0"/>
                    </a:lnTo>
                    <a:lnTo>
                      <a:pt x="429992" y="279327"/>
                    </a:lnTo>
                    <a:lnTo>
                      <a:pt x="0" y="279327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57150"/>
                <a:ext cx="429992" cy="3364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58079" y="66972"/>
              <a:ext cx="2045675" cy="118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f_pre[0],</a:t>
              </a: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f_post[0]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972489" y="6047637"/>
            <a:ext cx="1652815" cy="1060568"/>
            <a:chOff x="0" y="0"/>
            <a:chExt cx="2203754" cy="1414091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176837" cy="1414091"/>
              <a:chOff x="0" y="0"/>
              <a:chExt cx="429992" cy="279327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429992" cy="279327"/>
              </a:xfrm>
              <a:custGeom>
                <a:avLst/>
                <a:gdLst/>
                <a:ahLst/>
                <a:cxnLst/>
                <a:rect l="l" t="t" r="r" b="b"/>
                <a:pathLst>
                  <a:path w="429992" h="279327">
                    <a:moveTo>
                      <a:pt x="0" y="0"/>
                    </a:moveTo>
                    <a:lnTo>
                      <a:pt x="429992" y="0"/>
                    </a:lnTo>
                    <a:lnTo>
                      <a:pt x="429992" y="279327"/>
                    </a:lnTo>
                    <a:lnTo>
                      <a:pt x="0" y="279327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57150"/>
                <a:ext cx="429992" cy="3364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58079" y="66972"/>
              <a:ext cx="2045675" cy="118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f_pre[1],</a:t>
              </a: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f_post[1]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210869" y="5830646"/>
            <a:ext cx="1859863" cy="1327788"/>
            <a:chOff x="-276064" y="-289321"/>
            <a:chExt cx="2479818" cy="1770384"/>
          </a:xfrm>
        </p:grpSpPr>
        <p:grpSp>
          <p:nvGrpSpPr>
            <p:cNvPr id="35" name="Group 35"/>
            <p:cNvGrpSpPr/>
            <p:nvPr/>
          </p:nvGrpSpPr>
          <p:grpSpPr>
            <a:xfrm>
              <a:off x="-276064" y="-289321"/>
              <a:ext cx="2452901" cy="1770384"/>
              <a:chOff x="-54531" y="-57150"/>
              <a:chExt cx="484523" cy="349706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-54531" y="13229"/>
                <a:ext cx="429992" cy="279327"/>
              </a:xfrm>
              <a:custGeom>
                <a:avLst/>
                <a:gdLst/>
                <a:ahLst/>
                <a:cxnLst/>
                <a:rect l="l" t="t" r="r" b="b"/>
                <a:pathLst>
                  <a:path w="429992" h="279327">
                    <a:moveTo>
                      <a:pt x="0" y="0"/>
                    </a:moveTo>
                    <a:lnTo>
                      <a:pt x="429992" y="0"/>
                    </a:lnTo>
                    <a:lnTo>
                      <a:pt x="429992" y="279327"/>
                    </a:lnTo>
                    <a:lnTo>
                      <a:pt x="0" y="279327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57150"/>
                <a:ext cx="429992" cy="3364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158079" y="66972"/>
              <a:ext cx="2045675" cy="118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f_pre</a:t>
              </a:r>
              <a:r>
                <a:rPr lang="en-US" sz="2599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[2],</a:t>
              </a: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 dirty="0" err="1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f_post</a:t>
              </a:r>
              <a:r>
                <a:rPr lang="en-US" sz="2599" u="none" dirty="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[2]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307276" y="6047637"/>
            <a:ext cx="1652815" cy="1060568"/>
            <a:chOff x="0" y="0"/>
            <a:chExt cx="2203754" cy="1414091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2176837" cy="1414091"/>
              <a:chOff x="0" y="0"/>
              <a:chExt cx="429992" cy="27932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429992" cy="279327"/>
              </a:xfrm>
              <a:custGeom>
                <a:avLst/>
                <a:gdLst/>
                <a:ahLst/>
                <a:cxnLst/>
                <a:rect l="l" t="t" r="r" b="b"/>
                <a:pathLst>
                  <a:path w="429992" h="279327">
                    <a:moveTo>
                      <a:pt x="0" y="0"/>
                    </a:moveTo>
                    <a:lnTo>
                      <a:pt x="429992" y="0"/>
                    </a:lnTo>
                    <a:lnTo>
                      <a:pt x="429992" y="279327"/>
                    </a:lnTo>
                    <a:lnTo>
                      <a:pt x="0" y="279327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57150"/>
                <a:ext cx="429992" cy="3364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158079" y="66972"/>
              <a:ext cx="2045675" cy="118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f_pre[3],</a:t>
              </a: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f_post[3]</a:t>
              </a:r>
            </a:p>
          </p:txBody>
        </p:sp>
      </p:grp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9940801-E16E-9E77-8040-3EA0A3D72E72}"/>
              </a:ext>
            </a:extLst>
          </p:cNvPr>
          <p:cNvSpPr txBox="1"/>
          <p:nvPr/>
        </p:nvSpPr>
        <p:spPr>
          <a:xfrm>
            <a:off x="544893" y="9236808"/>
            <a:ext cx="13003811" cy="80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40"/>
              </a:lnSpc>
              <a:defRPr/>
            </a:pPr>
            <a:r>
              <a:rPr lang="en-US" sz="1800" u="sng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  <a:hlinkClick r:id="rId6" tooltip="https://arxiv.org/abs/2103.14030"/>
              </a:rPr>
              <a:t>Liu, Z., Lin, Y., Cao, Y., Hu, H., Wei, Y., Zhang, Z., Lin, S., Guo, B. (2021). Swin Transformer: Hierarchical Vision Transformer using Shifted Windows. </a:t>
            </a:r>
            <a:r>
              <a:rPr lang="en-US" sz="1800" u="sng" dirty="0" err="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  <a:hlinkClick r:id="rId6" tooltip="https://arxiv.org/abs/2103.14030"/>
              </a:rPr>
              <a:t>arXiv</a:t>
            </a:r>
            <a:r>
              <a:rPr lang="en-US" sz="1800" u="sng" dirty="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  <a:hlinkClick r:id="rId6" tooltip="https://arxiv.org/abs/2103.14030"/>
              </a:rPr>
              <a:t> preprint arXiv:2103.14030.</a:t>
            </a:r>
            <a:endParaRPr lang="en-US" sz="1000" dirty="0"/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0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6109" y="228600"/>
            <a:ext cx="9100288" cy="9829800"/>
            <a:chOff x="0" y="0"/>
            <a:chExt cx="2396784" cy="25889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6784" cy="2588919"/>
            </a:xfrm>
            <a:custGeom>
              <a:avLst/>
              <a:gdLst/>
              <a:ahLst/>
              <a:cxnLst/>
              <a:rect l="l" t="t" r="r" b="b"/>
              <a:pathLst>
                <a:path w="2396784" h="2588919">
                  <a:moveTo>
                    <a:pt x="25522" y="0"/>
                  </a:moveTo>
                  <a:lnTo>
                    <a:pt x="2371261" y="0"/>
                  </a:lnTo>
                  <a:cubicBezTo>
                    <a:pt x="2385357" y="0"/>
                    <a:pt x="2396784" y="11427"/>
                    <a:pt x="2396784" y="25522"/>
                  </a:cubicBezTo>
                  <a:lnTo>
                    <a:pt x="2396784" y="2563396"/>
                  </a:lnTo>
                  <a:cubicBezTo>
                    <a:pt x="2396784" y="2570165"/>
                    <a:pt x="2394095" y="2576657"/>
                    <a:pt x="2389308" y="2581443"/>
                  </a:cubicBezTo>
                  <a:cubicBezTo>
                    <a:pt x="2384522" y="2586230"/>
                    <a:pt x="2378030" y="2588919"/>
                    <a:pt x="2371261" y="2588919"/>
                  </a:cubicBezTo>
                  <a:lnTo>
                    <a:pt x="25522" y="2588919"/>
                  </a:lnTo>
                  <a:cubicBezTo>
                    <a:pt x="11427" y="2588919"/>
                    <a:pt x="0" y="2577492"/>
                    <a:pt x="0" y="2563396"/>
                  </a:cubicBezTo>
                  <a:lnTo>
                    <a:pt x="0" y="25522"/>
                  </a:lnTo>
                  <a:cubicBezTo>
                    <a:pt x="0" y="11427"/>
                    <a:pt x="11427" y="0"/>
                    <a:pt x="25522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96784" cy="2646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2518605"/>
            <a:ext cx="7321463" cy="7270383"/>
          </a:xfrm>
          <a:custGeom>
            <a:avLst/>
            <a:gdLst/>
            <a:ahLst/>
            <a:cxnLst/>
            <a:rect l="l" t="t" r="r" b="b"/>
            <a:pathLst>
              <a:path w="7321463" h="7270383">
                <a:moveTo>
                  <a:pt x="0" y="0"/>
                </a:moveTo>
                <a:lnTo>
                  <a:pt x="7321463" y="0"/>
                </a:lnTo>
                <a:lnTo>
                  <a:pt x="7321463" y="7270382"/>
                </a:lnTo>
                <a:lnTo>
                  <a:pt x="0" y="7270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1028700" y="3032789"/>
            <a:ext cx="7321463" cy="0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028700" y="2561467"/>
            <a:ext cx="7321463" cy="0"/>
          </a:xfrm>
          <a:prstGeom prst="line">
            <a:avLst/>
          </a:prstGeom>
          <a:ln w="85725" cap="flat">
            <a:solidFill>
              <a:srgbClr val="FF9D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028700" y="9788987"/>
            <a:ext cx="7321463" cy="0"/>
          </a:xfrm>
          <a:prstGeom prst="line">
            <a:avLst/>
          </a:prstGeom>
          <a:ln w="85725" cap="flat">
            <a:solidFill>
              <a:srgbClr val="FF9D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1028700" y="4446600"/>
            <a:ext cx="7321463" cy="0"/>
          </a:xfrm>
          <a:prstGeom prst="line">
            <a:avLst/>
          </a:prstGeom>
          <a:ln w="85725" cap="flat">
            <a:solidFill>
              <a:srgbClr val="FF9D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28700" y="6196658"/>
            <a:ext cx="7321463" cy="0"/>
          </a:xfrm>
          <a:prstGeom prst="line">
            <a:avLst/>
          </a:prstGeom>
          <a:ln w="85725" cap="flat">
            <a:solidFill>
              <a:srgbClr val="FF9D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028700" y="7992823"/>
            <a:ext cx="7321463" cy="0"/>
          </a:xfrm>
          <a:prstGeom prst="line">
            <a:avLst/>
          </a:prstGeom>
          <a:ln w="85725" cap="flat">
            <a:solidFill>
              <a:srgbClr val="FF9D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71563" y="2493065"/>
            <a:ext cx="0" cy="7321463"/>
          </a:xfrm>
          <a:prstGeom prst="line">
            <a:avLst/>
          </a:prstGeom>
          <a:ln w="85725" cap="flat">
            <a:solidFill>
              <a:srgbClr val="FF9D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2921583" y="2518605"/>
            <a:ext cx="0" cy="7321463"/>
          </a:xfrm>
          <a:prstGeom prst="line">
            <a:avLst/>
          </a:prstGeom>
          <a:ln w="85725" cap="flat">
            <a:solidFill>
              <a:srgbClr val="FF9D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4732294" y="2561467"/>
            <a:ext cx="0" cy="7321463"/>
          </a:xfrm>
          <a:prstGeom prst="line">
            <a:avLst/>
          </a:prstGeom>
          <a:ln w="85725" cap="flat">
            <a:solidFill>
              <a:srgbClr val="FF9D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6419709" y="2493065"/>
            <a:ext cx="0" cy="7321463"/>
          </a:xfrm>
          <a:prstGeom prst="line">
            <a:avLst/>
          </a:prstGeom>
          <a:ln w="85725" cap="flat">
            <a:solidFill>
              <a:srgbClr val="FF9D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8350163" y="2467525"/>
            <a:ext cx="0" cy="7321463"/>
          </a:xfrm>
          <a:prstGeom prst="line">
            <a:avLst/>
          </a:prstGeom>
          <a:ln w="85725" cap="flat">
            <a:solidFill>
              <a:srgbClr val="FF9D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1071563" y="3504033"/>
            <a:ext cx="7235907" cy="0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028700" y="3970758"/>
            <a:ext cx="7321463" cy="0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071563" y="4900783"/>
            <a:ext cx="7278600" cy="0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028700" y="5321629"/>
            <a:ext cx="7321463" cy="0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V="1">
            <a:off x="1028700" y="5740729"/>
            <a:ext cx="7321463" cy="0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028700" y="6649096"/>
            <a:ext cx="7321463" cy="0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071563" y="7115821"/>
            <a:ext cx="7191824" cy="0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071563" y="7582546"/>
            <a:ext cx="7206519" cy="0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flipV="1">
            <a:off x="1028700" y="8435735"/>
            <a:ext cx="7321463" cy="0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flipV="1">
            <a:off x="1071563" y="8845310"/>
            <a:ext cx="7278600" cy="0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1028700" y="9258300"/>
            <a:ext cx="7321463" cy="0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1996573" y="2535927"/>
            <a:ext cx="0" cy="7321463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1516645" y="2518605"/>
            <a:ext cx="0" cy="7321463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3327356" y="2518605"/>
            <a:ext cx="0" cy="7321463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2472823" y="2561467"/>
            <a:ext cx="0" cy="7321463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>
            <a:off x="5184731" y="2546437"/>
            <a:ext cx="0" cy="7321463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4279856" y="2535927"/>
            <a:ext cx="0" cy="7321463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3803606" y="2546437"/>
            <a:ext cx="0" cy="7321463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6033947" y="2467525"/>
            <a:ext cx="0" cy="7321463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5609339" y="2561467"/>
            <a:ext cx="0" cy="7321463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6881672" y="2467525"/>
            <a:ext cx="0" cy="7321463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>
            <a:off x="7310297" y="2467525"/>
            <a:ext cx="0" cy="7321463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7813561" y="2546437"/>
            <a:ext cx="0" cy="7321463"/>
          </a:xfrm>
          <a:prstGeom prst="line">
            <a:avLst/>
          </a:prstGeom>
          <a:ln w="19050" cap="flat">
            <a:solidFill>
              <a:srgbClr val="C0C0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flipV="1">
            <a:off x="882199" y="2038900"/>
            <a:ext cx="723590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1" name="Group 41"/>
          <p:cNvGrpSpPr/>
          <p:nvPr/>
        </p:nvGrpSpPr>
        <p:grpSpPr>
          <a:xfrm>
            <a:off x="8726400" y="5902390"/>
            <a:ext cx="2512101" cy="746706"/>
            <a:chOff x="0" y="0"/>
            <a:chExt cx="661623" cy="19666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61623" cy="196663"/>
            </a:xfrm>
            <a:custGeom>
              <a:avLst/>
              <a:gdLst/>
              <a:ahLst/>
              <a:cxnLst/>
              <a:rect l="l" t="t" r="r" b="b"/>
              <a:pathLst>
                <a:path w="661623" h="196663">
                  <a:moveTo>
                    <a:pt x="98332" y="0"/>
                  </a:moveTo>
                  <a:lnTo>
                    <a:pt x="563292" y="0"/>
                  </a:lnTo>
                  <a:cubicBezTo>
                    <a:pt x="589371" y="0"/>
                    <a:pt x="614382" y="10360"/>
                    <a:pt x="632823" y="28801"/>
                  </a:cubicBezTo>
                  <a:cubicBezTo>
                    <a:pt x="651263" y="47241"/>
                    <a:pt x="661623" y="72252"/>
                    <a:pt x="661623" y="98332"/>
                  </a:cubicBezTo>
                  <a:lnTo>
                    <a:pt x="661623" y="98332"/>
                  </a:lnTo>
                  <a:cubicBezTo>
                    <a:pt x="661623" y="152639"/>
                    <a:pt x="617599" y="196663"/>
                    <a:pt x="563292" y="196663"/>
                  </a:cubicBezTo>
                  <a:lnTo>
                    <a:pt x="98332" y="196663"/>
                  </a:lnTo>
                  <a:cubicBezTo>
                    <a:pt x="72252" y="196663"/>
                    <a:pt x="47241" y="186303"/>
                    <a:pt x="28801" y="167863"/>
                  </a:cubicBezTo>
                  <a:cubicBezTo>
                    <a:pt x="10360" y="149422"/>
                    <a:pt x="0" y="124411"/>
                    <a:pt x="0" y="98332"/>
                  </a:cubicBezTo>
                  <a:lnTo>
                    <a:pt x="0" y="98332"/>
                  </a:lnTo>
                  <a:cubicBezTo>
                    <a:pt x="0" y="72252"/>
                    <a:pt x="10360" y="47241"/>
                    <a:pt x="28801" y="28801"/>
                  </a:cubicBezTo>
                  <a:cubicBezTo>
                    <a:pt x="47241" y="10360"/>
                    <a:pt x="72252" y="0"/>
                    <a:pt x="983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66675"/>
              <a:ext cx="661623" cy="2633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Window</a:t>
              </a:r>
            </a:p>
          </p:txBody>
        </p:sp>
      </p:grpSp>
      <p:sp>
        <p:nvSpPr>
          <p:cNvPr id="44" name="Freeform 44"/>
          <p:cNvSpPr/>
          <p:nvPr/>
        </p:nvSpPr>
        <p:spPr>
          <a:xfrm rot="-8720569">
            <a:off x="7841542" y="5845612"/>
            <a:ext cx="899064" cy="1699262"/>
          </a:xfrm>
          <a:custGeom>
            <a:avLst/>
            <a:gdLst/>
            <a:ahLst/>
            <a:cxnLst/>
            <a:rect l="l" t="t" r="r" b="b"/>
            <a:pathLst>
              <a:path w="899064" h="1699262">
                <a:moveTo>
                  <a:pt x="0" y="0"/>
                </a:moveTo>
                <a:lnTo>
                  <a:pt x="899064" y="0"/>
                </a:lnTo>
                <a:lnTo>
                  <a:pt x="899064" y="1699261"/>
                </a:lnTo>
                <a:lnTo>
                  <a:pt x="0" y="1699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 rot="-8720569">
            <a:off x="7859296" y="8027285"/>
            <a:ext cx="709675" cy="1341310"/>
          </a:xfrm>
          <a:custGeom>
            <a:avLst/>
            <a:gdLst/>
            <a:ahLst/>
            <a:cxnLst/>
            <a:rect l="l" t="t" r="r" b="b"/>
            <a:pathLst>
              <a:path w="709675" h="1341310">
                <a:moveTo>
                  <a:pt x="0" y="0"/>
                </a:moveTo>
                <a:lnTo>
                  <a:pt x="709675" y="0"/>
                </a:lnTo>
                <a:lnTo>
                  <a:pt x="709675" y="1341310"/>
                </a:lnTo>
                <a:lnTo>
                  <a:pt x="0" y="1341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6" name="Group 46"/>
          <p:cNvGrpSpPr/>
          <p:nvPr/>
        </p:nvGrpSpPr>
        <p:grpSpPr>
          <a:xfrm>
            <a:off x="6380117" y="6216979"/>
            <a:ext cx="1970046" cy="1832827"/>
            <a:chOff x="0" y="0"/>
            <a:chExt cx="518860" cy="48272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518860" cy="482720"/>
            </a:xfrm>
            <a:custGeom>
              <a:avLst/>
              <a:gdLst/>
              <a:ahLst/>
              <a:cxnLst/>
              <a:rect l="l" t="t" r="r" b="b"/>
              <a:pathLst>
                <a:path w="518860" h="482720">
                  <a:moveTo>
                    <a:pt x="0" y="0"/>
                  </a:moveTo>
                  <a:lnTo>
                    <a:pt x="518860" y="0"/>
                  </a:lnTo>
                  <a:lnTo>
                    <a:pt x="518860" y="482720"/>
                  </a:lnTo>
                  <a:lnTo>
                    <a:pt x="0" y="482720"/>
                  </a:lnTo>
                  <a:close/>
                </a:path>
              </a:pathLst>
            </a:custGeom>
            <a:solidFill>
              <a:srgbClr val="FF9D2B">
                <a:alpha val="37647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518860" cy="539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882199" y="1076325"/>
            <a:ext cx="6658678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40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WINDOW-MSA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708472" y="2145030"/>
            <a:ext cx="6952012" cy="299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Self-attention is computed independently within each 8×8 window — i.e., tokens (pixels or patches) in one window do not interact with those in other windows during that attention computation.</a:t>
            </a:r>
          </a:p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endParaRPr lang="en-US" sz="2899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grpSp>
        <p:nvGrpSpPr>
          <p:cNvPr id="51" name="Group 51"/>
          <p:cNvGrpSpPr/>
          <p:nvPr/>
        </p:nvGrpSpPr>
        <p:grpSpPr>
          <a:xfrm>
            <a:off x="8542143" y="8049806"/>
            <a:ext cx="2512101" cy="746706"/>
            <a:chOff x="0" y="0"/>
            <a:chExt cx="661623" cy="19666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61623" cy="196663"/>
            </a:xfrm>
            <a:custGeom>
              <a:avLst/>
              <a:gdLst/>
              <a:ahLst/>
              <a:cxnLst/>
              <a:rect l="l" t="t" r="r" b="b"/>
              <a:pathLst>
                <a:path w="661623" h="196663">
                  <a:moveTo>
                    <a:pt x="98332" y="0"/>
                  </a:moveTo>
                  <a:lnTo>
                    <a:pt x="563292" y="0"/>
                  </a:lnTo>
                  <a:cubicBezTo>
                    <a:pt x="589371" y="0"/>
                    <a:pt x="614382" y="10360"/>
                    <a:pt x="632823" y="28801"/>
                  </a:cubicBezTo>
                  <a:cubicBezTo>
                    <a:pt x="651263" y="47241"/>
                    <a:pt x="661623" y="72252"/>
                    <a:pt x="661623" y="98332"/>
                  </a:cubicBezTo>
                  <a:lnTo>
                    <a:pt x="661623" y="98332"/>
                  </a:lnTo>
                  <a:cubicBezTo>
                    <a:pt x="661623" y="152639"/>
                    <a:pt x="617599" y="196663"/>
                    <a:pt x="563292" y="196663"/>
                  </a:cubicBezTo>
                  <a:lnTo>
                    <a:pt x="98332" y="196663"/>
                  </a:lnTo>
                  <a:cubicBezTo>
                    <a:pt x="72252" y="196663"/>
                    <a:pt x="47241" y="186303"/>
                    <a:pt x="28801" y="167863"/>
                  </a:cubicBezTo>
                  <a:cubicBezTo>
                    <a:pt x="10360" y="149422"/>
                    <a:pt x="0" y="124411"/>
                    <a:pt x="0" y="98332"/>
                  </a:cubicBezTo>
                  <a:lnTo>
                    <a:pt x="0" y="98332"/>
                  </a:lnTo>
                  <a:cubicBezTo>
                    <a:pt x="0" y="72252"/>
                    <a:pt x="10360" y="47241"/>
                    <a:pt x="28801" y="28801"/>
                  </a:cubicBezTo>
                  <a:cubicBezTo>
                    <a:pt x="47241" y="10360"/>
                    <a:pt x="72252" y="0"/>
                    <a:pt x="983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66675"/>
              <a:ext cx="661623" cy="2633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Patch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7306051" y="8845310"/>
            <a:ext cx="507510" cy="412990"/>
            <a:chOff x="0" y="0"/>
            <a:chExt cx="133665" cy="10877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33665" cy="108771"/>
            </a:xfrm>
            <a:custGeom>
              <a:avLst/>
              <a:gdLst/>
              <a:ahLst/>
              <a:cxnLst/>
              <a:rect l="l" t="t" r="r" b="b"/>
              <a:pathLst>
                <a:path w="133665" h="108771">
                  <a:moveTo>
                    <a:pt x="0" y="0"/>
                  </a:moveTo>
                  <a:lnTo>
                    <a:pt x="133665" y="0"/>
                  </a:lnTo>
                  <a:lnTo>
                    <a:pt x="133665" y="108771"/>
                  </a:lnTo>
                  <a:lnTo>
                    <a:pt x="0" y="108771"/>
                  </a:lnTo>
                  <a:close/>
                </a:path>
              </a:pathLst>
            </a:custGeom>
            <a:solidFill>
              <a:srgbClr val="BDCDE2">
                <a:alpha val="37647"/>
              </a:srgbClr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57150"/>
              <a:ext cx="133665" cy="165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2210052" y="5361951"/>
            <a:ext cx="4839698" cy="15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Computationally Fast</a:t>
            </a:r>
          </a:p>
          <a:p>
            <a:pPr marL="626107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Give Local attention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899">
              <a:solidFill>
                <a:srgbClr val="000000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grpSp>
        <p:nvGrpSpPr>
          <p:cNvPr id="58" name="Group 58"/>
          <p:cNvGrpSpPr/>
          <p:nvPr/>
        </p:nvGrpSpPr>
        <p:grpSpPr>
          <a:xfrm>
            <a:off x="12793980" y="5481638"/>
            <a:ext cx="3365183" cy="477203"/>
            <a:chOff x="0" y="0"/>
            <a:chExt cx="4486910" cy="636270"/>
          </a:xfrm>
        </p:grpSpPr>
        <p:sp>
          <p:nvSpPr>
            <p:cNvPr id="59" name="Freeform 59"/>
            <p:cNvSpPr/>
            <p:nvPr/>
          </p:nvSpPr>
          <p:spPr>
            <a:xfrm>
              <a:off x="-25400" y="-53340"/>
              <a:ext cx="4554220" cy="762000"/>
            </a:xfrm>
            <a:custGeom>
              <a:avLst/>
              <a:gdLst/>
              <a:ahLst/>
              <a:cxnLst/>
              <a:rect l="l" t="t" r="r" b="b"/>
              <a:pathLst>
                <a:path w="4554220" h="762000">
                  <a:moveTo>
                    <a:pt x="76200" y="176530"/>
                  </a:moveTo>
                  <a:cubicBezTo>
                    <a:pt x="657860" y="165100"/>
                    <a:pt x="852170" y="116840"/>
                    <a:pt x="994410" y="105410"/>
                  </a:cubicBezTo>
                  <a:cubicBezTo>
                    <a:pt x="1099820" y="97790"/>
                    <a:pt x="1141730" y="104140"/>
                    <a:pt x="1271270" y="104140"/>
                  </a:cubicBezTo>
                  <a:cubicBezTo>
                    <a:pt x="1569720" y="102870"/>
                    <a:pt x="2396490" y="86360"/>
                    <a:pt x="2762250" y="104140"/>
                  </a:cubicBezTo>
                  <a:cubicBezTo>
                    <a:pt x="2975610" y="114300"/>
                    <a:pt x="3064510" y="142240"/>
                    <a:pt x="3270250" y="152400"/>
                  </a:cubicBezTo>
                  <a:cubicBezTo>
                    <a:pt x="3582670" y="166370"/>
                    <a:pt x="4307840" y="0"/>
                    <a:pt x="4460240" y="152400"/>
                  </a:cubicBezTo>
                  <a:cubicBezTo>
                    <a:pt x="4554220" y="246380"/>
                    <a:pt x="4554220" y="515620"/>
                    <a:pt x="4460240" y="609600"/>
                  </a:cubicBezTo>
                  <a:cubicBezTo>
                    <a:pt x="4307840" y="762000"/>
                    <a:pt x="3577590" y="623570"/>
                    <a:pt x="3265170" y="609600"/>
                  </a:cubicBezTo>
                  <a:cubicBezTo>
                    <a:pt x="3060700" y="599440"/>
                    <a:pt x="2980690" y="571500"/>
                    <a:pt x="2762250" y="561340"/>
                  </a:cubicBezTo>
                  <a:cubicBezTo>
                    <a:pt x="2355850" y="542290"/>
                    <a:pt x="1424940" y="534670"/>
                    <a:pt x="1017270" y="562610"/>
                  </a:cubicBezTo>
                  <a:cubicBezTo>
                    <a:pt x="793750" y="577850"/>
                    <a:pt x="668020" y="621030"/>
                    <a:pt x="504190" y="633730"/>
                  </a:cubicBezTo>
                  <a:cubicBezTo>
                    <a:pt x="355600" y="643890"/>
                    <a:pt x="148590" y="709930"/>
                    <a:pt x="76200" y="637540"/>
                  </a:cubicBezTo>
                  <a:cubicBezTo>
                    <a:pt x="0" y="563880"/>
                    <a:pt x="76200" y="176530"/>
                    <a:pt x="76200" y="176530"/>
                  </a:cubicBezTo>
                </a:path>
              </a:pathLst>
            </a:custGeom>
            <a:solidFill>
              <a:srgbClr val="FFA0F9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60" name="Group 60"/>
          <p:cNvGrpSpPr/>
          <p:nvPr/>
        </p:nvGrpSpPr>
        <p:grpSpPr>
          <a:xfrm>
            <a:off x="12994005" y="5916930"/>
            <a:ext cx="3237548" cy="550545"/>
            <a:chOff x="0" y="0"/>
            <a:chExt cx="4316730" cy="734060"/>
          </a:xfrm>
        </p:grpSpPr>
        <p:sp>
          <p:nvSpPr>
            <p:cNvPr id="61" name="Freeform 61"/>
            <p:cNvSpPr/>
            <p:nvPr/>
          </p:nvSpPr>
          <p:spPr>
            <a:xfrm>
              <a:off x="-25400" y="-5080"/>
              <a:ext cx="4364990" cy="758190"/>
            </a:xfrm>
            <a:custGeom>
              <a:avLst/>
              <a:gdLst/>
              <a:ahLst/>
              <a:cxnLst/>
              <a:rect l="l" t="t" r="r" b="b"/>
              <a:pathLst>
                <a:path w="4364990" h="758190">
                  <a:moveTo>
                    <a:pt x="76200" y="226060"/>
                  </a:moveTo>
                  <a:cubicBezTo>
                    <a:pt x="652780" y="222250"/>
                    <a:pt x="805180" y="205740"/>
                    <a:pt x="985520" y="201930"/>
                  </a:cubicBezTo>
                  <a:cubicBezTo>
                    <a:pt x="1205230" y="196850"/>
                    <a:pt x="1474470" y="214630"/>
                    <a:pt x="1720850" y="201930"/>
                  </a:cubicBezTo>
                  <a:cubicBezTo>
                    <a:pt x="1969770" y="187960"/>
                    <a:pt x="2244090" y="140970"/>
                    <a:pt x="2473960" y="120650"/>
                  </a:cubicBezTo>
                  <a:cubicBezTo>
                    <a:pt x="2667000" y="102870"/>
                    <a:pt x="2815590" y="90170"/>
                    <a:pt x="3008630" y="82550"/>
                  </a:cubicBezTo>
                  <a:cubicBezTo>
                    <a:pt x="3234690" y="74930"/>
                    <a:pt x="3573780" y="90170"/>
                    <a:pt x="3750310" y="81280"/>
                  </a:cubicBezTo>
                  <a:cubicBezTo>
                    <a:pt x="3849370" y="76200"/>
                    <a:pt x="3897630" y="60960"/>
                    <a:pt x="3980180" y="55880"/>
                  </a:cubicBezTo>
                  <a:cubicBezTo>
                    <a:pt x="4076700" y="50800"/>
                    <a:pt x="4234180" y="0"/>
                    <a:pt x="4290060" y="55880"/>
                  </a:cubicBezTo>
                  <a:cubicBezTo>
                    <a:pt x="4359910" y="125730"/>
                    <a:pt x="4364990" y="439420"/>
                    <a:pt x="4290060" y="513080"/>
                  </a:cubicBezTo>
                  <a:cubicBezTo>
                    <a:pt x="4218940" y="585470"/>
                    <a:pt x="3991610" y="508000"/>
                    <a:pt x="3865880" y="513080"/>
                  </a:cubicBezTo>
                  <a:cubicBezTo>
                    <a:pt x="3765550" y="518160"/>
                    <a:pt x="3699510" y="533400"/>
                    <a:pt x="3596640" y="537210"/>
                  </a:cubicBezTo>
                  <a:cubicBezTo>
                    <a:pt x="3459480" y="543560"/>
                    <a:pt x="3248660" y="530860"/>
                    <a:pt x="3119120" y="538480"/>
                  </a:cubicBezTo>
                  <a:cubicBezTo>
                    <a:pt x="3028950" y="542290"/>
                    <a:pt x="2969260" y="557530"/>
                    <a:pt x="2890520" y="561340"/>
                  </a:cubicBezTo>
                  <a:cubicBezTo>
                    <a:pt x="2806700" y="566420"/>
                    <a:pt x="2731770" y="558800"/>
                    <a:pt x="2630170" y="563880"/>
                  </a:cubicBezTo>
                  <a:cubicBezTo>
                    <a:pt x="2490470" y="570230"/>
                    <a:pt x="2272030" y="590550"/>
                    <a:pt x="2125980" y="609600"/>
                  </a:cubicBezTo>
                  <a:cubicBezTo>
                    <a:pt x="2012950" y="623570"/>
                    <a:pt x="1959610" y="647700"/>
                    <a:pt x="1828800" y="659130"/>
                  </a:cubicBezTo>
                  <a:cubicBezTo>
                    <a:pt x="1583690" y="679450"/>
                    <a:pt x="998220" y="654050"/>
                    <a:pt x="760730" y="662940"/>
                  </a:cubicBezTo>
                  <a:cubicBezTo>
                    <a:pt x="642620" y="668020"/>
                    <a:pt x="594360" y="679450"/>
                    <a:pt x="495300" y="683260"/>
                  </a:cubicBezTo>
                  <a:cubicBezTo>
                    <a:pt x="372110" y="688340"/>
                    <a:pt x="147320" y="758190"/>
                    <a:pt x="76200" y="687070"/>
                  </a:cubicBezTo>
                  <a:cubicBezTo>
                    <a:pt x="0" y="613410"/>
                    <a:pt x="76200" y="226060"/>
                    <a:pt x="76200" y="226060"/>
                  </a:cubicBezTo>
                </a:path>
              </a:pathLst>
            </a:custGeom>
            <a:solidFill>
              <a:srgbClr val="FFB868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972</Words>
  <Application>Microsoft Office PowerPoint</Application>
  <PresentationFormat>ユーザー設定</PresentationFormat>
  <Paragraphs>177</Paragraphs>
  <Slides>18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5" baseType="lpstr">
      <vt:lpstr>Calibri</vt:lpstr>
      <vt:lpstr>TT Interphases</vt:lpstr>
      <vt:lpstr>Canva Sans Bold</vt:lpstr>
      <vt:lpstr>Canva Sans</vt:lpstr>
      <vt:lpstr>Arial</vt:lpstr>
      <vt:lpstr>TT Interphases Bold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Change detection in Remote Sensed Images</dc:title>
  <cp:lastModifiedBy>Priya Das</cp:lastModifiedBy>
  <cp:revision>5</cp:revision>
  <dcterms:created xsi:type="dcterms:W3CDTF">2006-08-16T00:00:00Z</dcterms:created>
  <dcterms:modified xsi:type="dcterms:W3CDTF">2025-05-20T10:49:32Z</dcterms:modified>
  <dc:identifier>DAGntEl4-2A</dc:identifier>
</cp:coreProperties>
</file>